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80" r:id="rId6"/>
    <p:sldId id="283" r:id="rId7"/>
    <p:sldId id="315" r:id="rId8"/>
    <p:sldId id="286" r:id="rId9"/>
    <p:sldId id="359" r:id="rId10"/>
    <p:sldId id="290" r:id="rId11"/>
    <p:sldId id="342" r:id="rId12"/>
    <p:sldId id="302" r:id="rId13"/>
    <p:sldId id="345" r:id="rId14"/>
    <p:sldId id="311" r:id="rId15"/>
    <p:sldId id="313" r:id="rId16"/>
    <p:sldId id="353" r:id="rId17"/>
    <p:sldId id="385" r:id="rId18"/>
    <p:sldId id="375" r:id="rId19"/>
    <p:sldId id="376" r:id="rId20"/>
    <p:sldId id="335" r:id="rId21"/>
    <p:sldId id="377" r:id="rId22"/>
    <p:sldId id="378" r:id="rId23"/>
    <p:sldId id="379" r:id="rId24"/>
    <p:sldId id="380" r:id="rId25"/>
    <p:sldId id="381" r:id="rId26"/>
    <p:sldId id="382" r:id="rId27"/>
    <p:sldId id="383" r:id="rId28"/>
    <p:sldId id="384" r:id="rId29"/>
    <p:sldId id="3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9D9"/>
    <a:srgbClr val="B5B6B6"/>
    <a:srgbClr val="CDF2CF"/>
    <a:srgbClr val="CBFACE"/>
    <a:srgbClr val="D2D1F9"/>
    <a:srgbClr val="CDCAFE"/>
    <a:srgbClr val="606030"/>
    <a:srgbClr val="6098C8"/>
    <a:srgbClr val="5890C0"/>
    <a:srgbClr val="408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76" autoAdjust="0"/>
    <p:restoredTop sz="94660"/>
  </p:normalViewPr>
  <p:slideViewPr>
    <p:cSldViewPr>
      <p:cViewPr varScale="1">
        <p:scale>
          <a:sx n="72" d="100"/>
          <a:sy n="72" d="100"/>
        </p:scale>
        <p:origin x="1200" y="78"/>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F288A-11EA-4B9B-90DA-5AA36F6507A2}" type="datetimeFigureOut">
              <a:rPr lang="en-GB" smtClean="0"/>
              <a:t>16/02/2021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2130F-A449-4394-B46B-4D38568768FB}" type="slidenum">
              <a:rPr lang="en-GB" smtClean="0"/>
              <a:t>‹#›</a:t>
            </a:fld>
            <a:endParaRPr lang="en-GB"/>
          </a:p>
        </p:txBody>
      </p:sp>
    </p:spTree>
    <p:extLst>
      <p:ext uri="{BB962C8B-B14F-4D97-AF65-F5344CB8AC3E}">
        <p14:creationId xmlns:p14="http://schemas.microsoft.com/office/powerpoint/2010/main" val="2346470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A769D89-7436-49E1-8BE7-747166993C3B}" type="datetimeFigureOut">
              <a:rPr lang="en-GB" smtClean="0"/>
              <a:pPr/>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1F44DC-12DA-4ACD-AB39-752CCC58681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769D89-7436-49E1-8BE7-747166993C3B}" type="datetimeFigureOut">
              <a:rPr lang="en-GB" smtClean="0"/>
              <a:pPr/>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1F44DC-12DA-4ACD-AB39-752CCC58681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769D89-7436-49E1-8BE7-747166993C3B}" type="datetimeFigureOut">
              <a:rPr lang="en-GB" smtClean="0"/>
              <a:pPr/>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1F44DC-12DA-4ACD-AB39-752CCC58681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769D89-7436-49E1-8BE7-747166993C3B}" type="datetimeFigureOut">
              <a:rPr lang="en-GB" smtClean="0"/>
              <a:pPr/>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1F44DC-12DA-4ACD-AB39-752CCC58681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769D89-7436-49E1-8BE7-747166993C3B}" type="datetimeFigureOut">
              <a:rPr lang="en-GB" smtClean="0"/>
              <a:pPr/>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1F44DC-12DA-4ACD-AB39-752CCC58681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A769D89-7436-49E1-8BE7-747166993C3B}" type="datetimeFigureOut">
              <a:rPr lang="en-GB" smtClean="0"/>
              <a:pPr/>
              <a:t>16/02/2021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1F44DC-12DA-4ACD-AB39-752CCC58681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A769D89-7436-49E1-8BE7-747166993C3B}" type="datetimeFigureOut">
              <a:rPr lang="en-GB" smtClean="0"/>
              <a:pPr/>
              <a:t>16/02/2021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1F44DC-12DA-4ACD-AB39-752CCC58681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A769D89-7436-49E1-8BE7-747166993C3B}" type="datetimeFigureOut">
              <a:rPr lang="en-GB" smtClean="0"/>
              <a:pPr/>
              <a:t>16/02/2021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1F44DC-12DA-4ACD-AB39-752CCC58681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69D89-7436-49E1-8BE7-747166993C3B}" type="datetimeFigureOut">
              <a:rPr lang="en-GB" smtClean="0"/>
              <a:pPr/>
              <a:t>16/02/2021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1F44DC-12DA-4ACD-AB39-752CCC58681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769D89-7436-49E1-8BE7-747166993C3B}" type="datetimeFigureOut">
              <a:rPr lang="en-GB" smtClean="0"/>
              <a:pPr/>
              <a:t>16/02/2021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1F44DC-12DA-4ACD-AB39-752CCC58681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769D89-7436-49E1-8BE7-747166993C3B}" type="datetimeFigureOut">
              <a:rPr lang="en-GB" smtClean="0"/>
              <a:pPr/>
              <a:t>16/02/2021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1F44DC-12DA-4ACD-AB39-752CCC58681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69D89-7436-49E1-8BE7-747166993C3B}" type="datetimeFigureOut">
              <a:rPr lang="en-GB" smtClean="0"/>
              <a:pPr/>
              <a:t>16/02/2021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F44DC-12DA-4ACD-AB39-752CCC58681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bc.co.uk/education/clips/zmtc87h"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3361598"/>
            <a:ext cx="4032000" cy="313932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b="1" dirty="0">
                <a:latin typeface="Comic Sans MS" panose="030F0702030302020204" pitchFamily="66" charset="0"/>
              </a:rPr>
              <a:t>Starter:</a:t>
            </a:r>
          </a:p>
          <a:p>
            <a:endParaRPr lang="en-GB" dirty="0">
              <a:latin typeface="Comic Sans MS" panose="030F0702030302020204" pitchFamily="66" charset="0"/>
            </a:endParaRPr>
          </a:p>
          <a:p>
            <a:r>
              <a:rPr lang="en-GB" dirty="0">
                <a:latin typeface="Comic Sans MS" panose="030F0702030302020204" pitchFamily="66" charset="0"/>
              </a:rPr>
              <a:t>Create a spider diagram for the ‘Coasts’ topic.</a:t>
            </a:r>
          </a:p>
          <a:p>
            <a:endParaRPr lang="en-GB" dirty="0">
              <a:latin typeface="Comic Sans MS" panose="030F0702030302020204" pitchFamily="66" charset="0"/>
            </a:endParaRPr>
          </a:p>
          <a:p>
            <a:r>
              <a:rPr lang="en-GB" dirty="0">
                <a:latin typeface="Comic Sans MS" panose="030F0702030302020204" pitchFamily="66" charset="0"/>
              </a:rPr>
              <a:t>Try to include as many key terms, theories and case studies as you can remember.  </a:t>
            </a:r>
          </a:p>
          <a:p>
            <a:endParaRPr lang="en-GB" dirty="0">
              <a:latin typeface="Comic Sans MS" panose="030F0702030302020204" pitchFamily="66" charset="0"/>
            </a:endParaRPr>
          </a:p>
          <a:p>
            <a:r>
              <a:rPr lang="en-GB" i="1" dirty="0">
                <a:latin typeface="Comic Sans MS" panose="030F0702030302020204" pitchFamily="66" charset="0"/>
              </a:rPr>
              <a:t>Share with your partner, can you add anything. </a:t>
            </a:r>
          </a:p>
        </p:txBody>
      </p:sp>
      <p:sp>
        <p:nvSpPr>
          <p:cNvPr id="7" name="Rectangle 3"/>
          <p:cNvSpPr txBox="1">
            <a:spLocks noChangeArrowheads="1"/>
          </p:cNvSpPr>
          <p:nvPr/>
        </p:nvSpPr>
        <p:spPr>
          <a:xfrm>
            <a:off x="1187624" y="690201"/>
            <a:ext cx="6407051" cy="808311"/>
          </a:xfrm>
          <a:prstGeom prst="rect">
            <a:avLst/>
          </a:prstGeom>
          <a:effectLst/>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600" b="1" u="sng" dirty="0">
                <a:effectLst>
                  <a:outerShdw blurRad="38100" dist="38100" dir="2700000" algn="tl">
                    <a:srgbClr val="DDDDDD"/>
                  </a:outerShdw>
                </a:effectLst>
                <a:latin typeface="Comic Sans MS" panose="030F0702030302020204" pitchFamily="66" charset="0"/>
              </a:rPr>
              <a:t>Coasts</a:t>
            </a:r>
          </a:p>
        </p:txBody>
      </p:sp>
      <p:sp>
        <p:nvSpPr>
          <p:cNvPr id="8" name="Rectangle 4"/>
          <p:cNvSpPr txBox="1">
            <a:spLocks noChangeArrowheads="1"/>
          </p:cNvSpPr>
          <p:nvPr/>
        </p:nvSpPr>
        <p:spPr>
          <a:xfrm>
            <a:off x="395536" y="1700808"/>
            <a:ext cx="5184575" cy="1213914"/>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en-GB" altLang="en-US" sz="1600" u="sng" dirty="0">
                <a:solidFill>
                  <a:schemeClr val="tx1"/>
                </a:solidFill>
                <a:latin typeface="Comic Sans MS" pitchFamily="66" charset="0"/>
              </a:rPr>
              <a:t>Lesson Objective:</a:t>
            </a:r>
          </a:p>
          <a:p>
            <a:pPr marL="342900" indent="-342900" algn="l">
              <a:buFont typeface="Arial" pitchFamily="34" charset="0"/>
              <a:buChar char="•"/>
            </a:pPr>
            <a:r>
              <a:rPr lang="en-GB" sz="1600" dirty="0">
                <a:solidFill>
                  <a:schemeClr val="tx1"/>
                </a:solidFill>
                <a:latin typeface="Comic Sans MS"/>
                <a:cs typeface="Comic Sans MS"/>
              </a:rPr>
              <a:t>To revise ‘Coasts’ key terms.</a:t>
            </a:r>
          </a:p>
          <a:p>
            <a:pPr marL="342900" indent="-342900" algn="l">
              <a:buFont typeface="Arial" pitchFamily="34" charset="0"/>
              <a:buChar char="•"/>
            </a:pPr>
            <a:r>
              <a:rPr lang="en-GB" sz="1600" dirty="0">
                <a:solidFill>
                  <a:schemeClr val="tx1"/>
                </a:solidFill>
                <a:latin typeface="Comic Sans MS"/>
                <a:cs typeface="Comic Sans MS"/>
              </a:rPr>
              <a:t>To revise key content for ‘Coasts’ </a:t>
            </a:r>
          </a:p>
          <a:p>
            <a:pPr marL="342900" indent="-342900" algn="l">
              <a:buFont typeface="Arial" pitchFamily="34" charset="0"/>
              <a:buChar char="•"/>
            </a:pPr>
            <a:r>
              <a:rPr lang="en-GB" sz="1600" dirty="0">
                <a:solidFill>
                  <a:schemeClr val="tx1"/>
                </a:solidFill>
                <a:latin typeface="Comic Sans MS"/>
                <a:cs typeface="Comic Sans MS"/>
              </a:rPr>
              <a:t>To revise key theories and case studies.</a:t>
            </a:r>
          </a:p>
          <a:p>
            <a:pPr algn="l">
              <a:lnSpc>
                <a:spcPct val="80000"/>
              </a:lnSpc>
              <a:buFont typeface="Arial" charset="0"/>
              <a:buChar char="•"/>
            </a:pPr>
            <a:endParaRPr lang="en-GB" altLang="en-US" sz="1600" dirty="0">
              <a:solidFill>
                <a:schemeClr val="tx1"/>
              </a:solidFill>
              <a:latin typeface="Comic Sans MS" pitchFamily="66" charset="0"/>
            </a:endParaRPr>
          </a:p>
        </p:txBody>
      </p:sp>
      <p:sp>
        <p:nvSpPr>
          <p:cNvPr id="9" name="Text Box 8"/>
          <p:cNvSpPr txBox="1">
            <a:spLocks noChangeArrowheads="1"/>
          </p:cNvSpPr>
          <p:nvPr/>
        </p:nvSpPr>
        <p:spPr bwMode="auto">
          <a:xfrm>
            <a:off x="3995936" y="188640"/>
            <a:ext cx="4824536" cy="400110"/>
          </a:xfrm>
          <a:prstGeom prst="rect">
            <a:avLst/>
          </a:prstGeom>
          <a:ln/>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50000"/>
              </a:spcBef>
              <a:buFontTx/>
              <a:buNone/>
            </a:pPr>
            <a:fld id="{5331C55B-150C-4D71-B141-6534E6011D23}" type="datetime2">
              <a:rPr lang="en-GB" altLang="en-US" sz="2000" u="sng">
                <a:latin typeface="Comic Sans MS" pitchFamily="66" charset="0"/>
              </a:rPr>
              <a:pPr algn="r" eaLnBrk="1" hangingPunct="1">
                <a:spcBef>
                  <a:spcPct val="50000"/>
                </a:spcBef>
                <a:buFontTx/>
                <a:buNone/>
              </a:pPr>
              <a:t>Tuesday, 16 February 2021</a:t>
            </a:fld>
            <a:endParaRPr lang="en-GB" altLang="en-US" sz="2000" u="sng" dirty="0">
              <a:latin typeface="Comic Sans MS" pitchFamily="66" charset="0"/>
            </a:endParaRPr>
          </a:p>
        </p:txBody>
      </p:sp>
      <p:grpSp>
        <p:nvGrpSpPr>
          <p:cNvPr id="33" name="Group 32"/>
          <p:cNvGrpSpPr/>
          <p:nvPr/>
        </p:nvGrpSpPr>
        <p:grpSpPr>
          <a:xfrm>
            <a:off x="4860033" y="2780928"/>
            <a:ext cx="4142789" cy="3330338"/>
            <a:chOff x="4607173" y="3340769"/>
            <a:chExt cx="4142789" cy="3330338"/>
          </a:xfrm>
        </p:grpSpPr>
        <p:sp>
          <p:nvSpPr>
            <p:cNvPr id="2" name="Oval 1"/>
            <p:cNvSpPr/>
            <p:nvPr/>
          </p:nvSpPr>
          <p:spPr>
            <a:xfrm>
              <a:off x="5436096" y="4149953"/>
              <a:ext cx="2448272" cy="18722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Coasts</a:t>
              </a:r>
            </a:p>
          </p:txBody>
        </p:sp>
        <p:cxnSp>
          <p:nvCxnSpPr>
            <p:cNvPr id="4" name="Straight Arrow Connector 3"/>
            <p:cNvCxnSpPr>
              <a:stCxn id="2" idx="0"/>
            </p:cNvCxnSpPr>
            <p:nvPr/>
          </p:nvCxnSpPr>
          <p:spPr>
            <a:xfrm flipV="1">
              <a:off x="6660232" y="3340769"/>
              <a:ext cx="0" cy="8091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 idx="7"/>
            </p:cNvCxnSpPr>
            <p:nvPr/>
          </p:nvCxnSpPr>
          <p:spPr>
            <a:xfrm flipV="1">
              <a:off x="7525827" y="3745361"/>
              <a:ext cx="646573" cy="67877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6"/>
            </p:cNvCxnSpPr>
            <p:nvPr/>
          </p:nvCxnSpPr>
          <p:spPr>
            <a:xfrm>
              <a:off x="7884368" y="5086057"/>
              <a:ext cx="86559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 idx="5"/>
            </p:cNvCxnSpPr>
            <p:nvPr/>
          </p:nvCxnSpPr>
          <p:spPr>
            <a:xfrm>
              <a:off x="7525827" y="5747982"/>
              <a:ext cx="646573" cy="67877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 idx="4"/>
            </p:cNvCxnSpPr>
            <p:nvPr/>
          </p:nvCxnSpPr>
          <p:spPr>
            <a:xfrm>
              <a:off x="6660232" y="6022161"/>
              <a:ext cx="0" cy="6489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 idx="1"/>
            </p:cNvCxnSpPr>
            <p:nvPr/>
          </p:nvCxnSpPr>
          <p:spPr>
            <a:xfrm flipH="1" flipV="1">
              <a:off x="5148064" y="3878144"/>
              <a:ext cx="646573" cy="5459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p:cNvCxnSpPr>
            <p:nvPr/>
          </p:nvCxnSpPr>
          <p:spPr>
            <a:xfrm flipH="1">
              <a:off x="4607173" y="5086057"/>
              <a:ext cx="82892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 idx="3"/>
            </p:cNvCxnSpPr>
            <p:nvPr/>
          </p:nvCxnSpPr>
          <p:spPr>
            <a:xfrm flipH="1">
              <a:off x="5148064" y="5747982"/>
              <a:ext cx="646573" cy="5459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barn(inVertical)">
                                      <p:cBhvr>
                                        <p:cTn id="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778098"/>
          </a:xfrm>
          <a:prstGeom prst="rect">
            <a:avLst/>
          </a:prstGeom>
        </p:spPr>
        <p:style>
          <a:lnRef idx="1">
            <a:schemeClr val="accent6"/>
          </a:lnRef>
          <a:fillRef idx="2">
            <a:schemeClr val="accent6"/>
          </a:fillRef>
          <a:effectRef idx="1">
            <a:schemeClr val="accent6"/>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600" dirty="0">
                <a:latin typeface="Comic Sans MS" panose="030F0702030302020204" pitchFamily="66" charset="0"/>
              </a:rPr>
              <a:t>5) Spit/Bars</a:t>
            </a:r>
          </a:p>
        </p:txBody>
      </p:sp>
      <p:sp>
        <p:nvSpPr>
          <p:cNvPr id="4" name="Title 1"/>
          <p:cNvSpPr txBox="1">
            <a:spLocks/>
          </p:cNvSpPr>
          <p:nvPr/>
        </p:nvSpPr>
        <p:spPr>
          <a:xfrm>
            <a:off x="457200" y="1268760"/>
            <a:ext cx="8229600" cy="936104"/>
          </a:xfrm>
          <a:prstGeom prst="rect">
            <a:avLst/>
          </a:prstGeom>
        </p:spPr>
        <p:style>
          <a:lnRef idx="1">
            <a:schemeClr val="accent2"/>
          </a:lnRef>
          <a:fillRef idx="2">
            <a:schemeClr val="accent2"/>
          </a:fillRef>
          <a:effectRef idx="1">
            <a:schemeClr val="accent2"/>
          </a:effectRef>
          <a:fontRef idx="minor">
            <a:schemeClr val="dk1"/>
          </a:fontRef>
        </p:style>
        <p:txBody>
          <a:bodyP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dirty="0">
                <a:latin typeface="Comic Sans MS" panose="030F0702030302020204" pitchFamily="66" charset="0"/>
              </a:rPr>
              <a:t>In the exam you are expected to be able to draw and explain the formation of a spit. In addition to being able to describe the difference between a spit and a bar. </a:t>
            </a:r>
          </a:p>
        </p:txBody>
      </p:sp>
      <p:sp>
        <p:nvSpPr>
          <p:cNvPr id="12" name="Title 1"/>
          <p:cNvSpPr txBox="1">
            <a:spLocks/>
          </p:cNvSpPr>
          <p:nvPr/>
        </p:nvSpPr>
        <p:spPr>
          <a:xfrm>
            <a:off x="4571999" y="4880359"/>
            <a:ext cx="2448272" cy="1875166"/>
          </a:xfrm>
          <a:prstGeom prst="rect">
            <a:avLst/>
          </a:prstGeom>
        </p:spPr>
        <p:style>
          <a:lnRef idx="1">
            <a:schemeClr val="dk1"/>
          </a:lnRef>
          <a:fillRef idx="2">
            <a:schemeClr val="dk1"/>
          </a:fillRef>
          <a:effectRef idx="1">
            <a:schemeClr val="dk1"/>
          </a:effectRef>
          <a:fontRef idx="minor">
            <a:schemeClr val="dk1"/>
          </a:fontRef>
        </p:style>
        <p:txBody>
          <a:bodyP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400" b="1" dirty="0">
                <a:latin typeface="Comic Sans MS" panose="030F0702030302020204" pitchFamily="66" charset="0"/>
              </a:rPr>
              <a:t>Challenge: </a:t>
            </a:r>
            <a:r>
              <a:rPr lang="en-GB" sz="2400" dirty="0">
                <a:latin typeface="Comic Sans MS" panose="030F0702030302020204" pitchFamily="66" charset="0"/>
              </a:rPr>
              <a:t>Explain why spits can be different sizes and shapes.</a:t>
            </a:r>
            <a:endParaRPr lang="en-GB" sz="2400" b="1" dirty="0">
              <a:latin typeface="Comic Sans MS" panose="030F0702030302020204" pitchFamily="66" charset="0"/>
            </a:endParaRPr>
          </a:p>
        </p:txBody>
      </p:sp>
      <p:sp>
        <p:nvSpPr>
          <p:cNvPr id="13" name="Content Placeholder 4"/>
          <p:cNvSpPr txBox="1">
            <a:spLocks/>
          </p:cNvSpPr>
          <p:nvPr/>
        </p:nvSpPr>
        <p:spPr>
          <a:xfrm>
            <a:off x="457200" y="2429421"/>
            <a:ext cx="8229599" cy="1295793"/>
          </a:xfrm>
          <a:prstGeom prst="rect">
            <a:avLst/>
          </a:prstGeom>
        </p:spPr>
        <p:style>
          <a:lnRef idx="2">
            <a:schemeClr val="accent6"/>
          </a:lnRef>
          <a:fillRef idx="1">
            <a:schemeClr val="lt1"/>
          </a:fillRef>
          <a:effectRef idx="0">
            <a:schemeClr val="accent6"/>
          </a:effectRef>
          <a:fontRef idx="minor">
            <a:schemeClr val="dk1"/>
          </a:fontRef>
        </p:style>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800" b="1" dirty="0">
                <a:latin typeface="Comic Sans MS" panose="030F0702030302020204" pitchFamily="66" charset="0"/>
              </a:rPr>
              <a:t>Task 1</a:t>
            </a:r>
            <a:r>
              <a:rPr lang="en-GB" sz="1800" dirty="0">
                <a:latin typeface="Comic Sans MS" panose="030F0702030302020204" pitchFamily="66" charset="0"/>
              </a:rPr>
              <a:t>: Draw an annotated diagram showing the formation of a spit. Ensure to label its characteristics/features.  </a:t>
            </a:r>
          </a:p>
          <a:p>
            <a:pPr marL="0" indent="0">
              <a:buFont typeface="Arial" pitchFamily="34" charset="0"/>
              <a:buNone/>
            </a:pPr>
            <a:r>
              <a:rPr lang="en-GB" sz="1800" b="1" dirty="0">
                <a:latin typeface="Comic Sans MS" panose="030F0702030302020204" pitchFamily="66" charset="0"/>
              </a:rPr>
              <a:t>Task 2: </a:t>
            </a:r>
            <a:r>
              <a:rPr lang="en-GB" sz="1800" dirty="0">
                <a:latin typeface="Comic Sans MS" panose="030F0702030302020204" pitchFamily="66" charset="0"/>
              </a:rPr>
              <a:t>Explain the formation of a spit. (</a:t>
            </a:r>
            <a:r>
              <a:rPr lang="en-GB" sz="1800" i="1" u="sng" dirty="0">
                <a:latin typeface="Comic Sans MS" panose="030F0702030302020204" pitchFamily="66" charset="0"/>
              </a:rPr>
              <a:t>4 marks</a:t>
            </a:r>
            <a:r>
              <a:rPr lang="en-GB" sz="1800" dirty="0">
                <a:latin typeface="Comic Sans MS" panose="030F0702030302020204" pitchFamily="66" charset="0"/>
              </a:rPr>
              <a:t>)</a:t>
            </a:r>
          </a:p>
          <a:p>
            <a:pPr marL="0" indent="0">
              <a:buFont typeface="Arial" pitchFamily="34" charset="0"/>
              <a:buNone/>
            </a:pPr>
            <a:r>
              <a:rPr lang="en-GB" sz="1800" b="1" dirty="0">
                <a:latin typeface="Comic Sans MS" panose="030F0702030302020204" pitchFamily="66" charset="0"/>
              </a:rPr>
              <a:t>Task 3: </a:t>
            </a:r>
            <a:r>
              <a:rPr lang="en-GB" sz="1800" dirty="0">
                <a:latin typeface="Comic Sans MS" panose="030F0702030302020204" pitchFamily="66" charset="0"/>
              </a:rPr>
              <a:t>Outline the difference between a spit and a bar. </a:t>
            </a:r>
            <a:endParaRPr lang="en-GB" sz="1800" b="1" dirty="0">
              <a:latin typeface="Comic Sans MS" panose="030F0702030302020204" pitchFamily="66" charset="0"/>
            </a:endParaRPr>
          </a:p>
        </p:txBody>
      </p:sp>
      <p:sp>
        <p:nvSpPr>
          <p:cNvPr id="14" name="TextBox 13"/>
          <p:cNvSpPr txBox="1"/>
          <p:nvPr/>
        </p:nvSpPr>
        <p:spPr>
          <a:xfrm>
            <a:off x="1642481" y="3907846"/>
            <a:ext cx="2700212"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u="sng" dirty="0">
                <a:latin typeface="Comic Sans MS" panose="030F0702030302020204" pitchFamily="66" charset="0"/>
              </a:rPr>
              <a:t>Help Desk</a:t>
            </a:r>
            <a:r>
              <a:rPr lang="en-GB" sz="2000" dirty="0">
                <a:latin typeface="Comic Sans MS" panose="030F0702030302020204" pitchFamily="66" charset="0"/>
              </a:rPr>
              <a:t>:</a:t>
            </a:r>
          </a:p>
          <a:p>
            <a:pPr marL="457200" indent="-457200">
              <a:buAutoNum type="arabicParenR"/>
            </a:pPr>
            <a:r>
              <a:rPr lang="en-GB" sz="2000" dirty="0">
                <a:latin typeface="Comic Sans MS" panose="030F0702030302020204" pitchFamily="66" charset="0"/>
              </a:rPr>
              <a:t>Basic diagram of a spit and a bar</a:t>
            </a:r>
          </a:p>
          <a:p>
            <a:pPr marL="457200" indent="-457200">
              <a:buAutoNum type="arabicParenR"/>
            </a:pPr>
            <a:r>
              <a:rPr lang="en-GB" sz="2000" dirty="0">
                <a:latin typeface="Comic Sans MS" panose="030F0702030302020204" pitchFamily="66" charset="0"/>
              </a:rPr>
              <a:t>Text book) </a:t>
            </a:r>
          </a:p>
          <a:p>
            <a:pPr marL="457200" indent="-457200">
              <a:buAutoNum type="arabicParenR"/>
            </a:pPr>
            <a:r>
              <a:rPr lang="en-GB" sz="2000" dirty="0">
                <a:latin typeface="Comic Sans MS" panose="030F0702030302020204" pitchFamily="66" charset="0"/>
              </a:rPr>
              <a:t>Google Drive</a:t>
            </a:r>
          </a:p>
        </p:txBody>
      </p:sp>
      <p:pic>
        <p:nvPicPr>
          <p:cNvPr id="15" name="Picture 6" descr="http://www.malesurvivor.org/board/images/avatars/uploaded/1033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35678"/>
            <a:ext cx="1642481" cy="2022321"/>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6732240" y="2905684"/>
            <a:ext cx="2411760" cy="1879717"/>
            <a:chOff x="5652120" y="2505206"/>
            <a:chExt cx="3491880" cy="3378380"/>
          </a:xfrm>
        </p:grpSpPr>
        <p:sp>
          <p:nvSpPr>
            <p:cNvPr id="17" name="TextBox 16"/>
            <p:cNvSpPr txBox="1"/>
            <p:nvPr/>
          </p:nvSpPr>
          <p:spPr>
            <a:xfrm>
              <a:off x="5652120" y="3504994"/>
              <a:ext cx="3348033" cy="23785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u="sng" dirty="0">
                  <a:latin typeface="Comic Sans MS" panose="030F0702030302020204" pitchFamily="66" charset="0"/>
                </a:rPr>
                <a:t>HINT</a:t>
              </a:r>
              <a:r>
                <a:rPr lang="en-GB" sz="1600" dirty="0">
                  <a:latin typeface="Comic Sans MS" panose="030F0702030302020204" pitchFamily="66" charset="0"/>
                </a:rPr>
                <a:t>:</a:t>
              </a:r>
            </a:p>
            <a:p>
              <a:r>
                <a:rPr lang="en-GB" sz="1600" dirty="0">
                  <a:latin typeface="Comic Sans MS" panose="030F0702030302020204" pitchFamily="66" charset="0"/>
                </a:rPr>
                <a:t>Think about to Water on the Land for meaning of Characteristics. </a:t>
              </a:r>
            </a:p>
          </p:txBody>
        </p:sp>
        <p:pic>
          <p:nvPicPr>
            <p:cNvPr id="18" name="Picture 2" descr="http://pixabay.com/static/uploads/photo/2013/07/12/14/48/dialog-148815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0369" y="2505206"/>
              <a:ext cx="2183631" cy="15524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3085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GB" sz="3600" dirty="0">
                <a:latin typeface="Comic Sans MS" panose="030F0702030302020204" pitchFamily="66" charset="0"/>
              </a:rPr>
              <a:t>7) Wave Cut Platforms</a:t>
            </a:r>
          </a:p>
        </p:txBody>
      </p:sp>
      <p:sp>
        <p:nvSpPr>
          <p:cNvPr id="3" name="Cloud Callout 2"/>
          <p:cNvSpPr/>
          <p:nvPr/>
        </p:nvSpPr>
        <p:spPr>
          <a:xfrm>
            <a:off x="4139952" y="1556792"/>
            <a:ext cx="4824536" cy="3168352"/>
          </a:xfrm>
          <a:prstGeom prst="cloudCallout">
            <a:avLst>
              <a:gd name="adj1" fmla="val -77297"/>
              <a:gd name="adj2" fmla="val 510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a:solidFill>
                  <a:schemeClr val="tx1"/>
                </a:solidFill>
                <a:latin typeface="Comic Sans MS" panose="030F0702030302020204" pitchFamily="66" charset="0"/>
              </a:rPr>
              <a:t>What do you remember about wave cut platforms? </a:t>
            </a:r>
          </a:p>
        </p:txBody>
      </p:sp>
      <p:pic>
        <p:nvPicPr>
          <p:cNvPr id="1026" name="Picture 2" descr="https://dqam6mam97sh3.cloudfront.net/blog/ausl/wp-content/uploads/sites/2/2015/02/homer.png"/>
          <p:cNvPicPr>
            <a:picLocks noChangeAspect="1" noChangeArrowheads="1"/>
          </p:cNvPicPr>
          <p:nvPr/>
        </p:nvPicPr>
        <p:blipFill rotWithShape="1">
          <a:blip r:embed="rId2">
            <a:extLst>
              <a:ext uri="{28A0092B-C50C-407E-A947-70E740481C1C}">
                <a14:useLocalDpi xmlns:a14="http://schemas.microsoft.com/office/drawing/2010/main" val="0"/>
              </a:ext>
            </a:extLst>
          </a:blip>
          <a:srcRect l="25541" r="23001"/>
          <a:stretch/>
        </p:blipFill>
        <p:spPr bwMode="auto">
          <a:xfrm>
            <a:off x="755576" y="3877965"/>
            <a:ext cx="2232248" cy="2892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841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16632"/>
            <a:ext cx="8229600" cy="648072"/>
          </a:xfrm>
          <a:prstGeom prst="rect">
            <a:avLst/>
          </a:prstGeom>
        </p:spPr>
        <p:style>
          <a:lnRef idx="1">
            <a:schemeClr val="accent2"/>
          </a:lnRef>
          <a:fillRef idx="2">
            <a:schemeClr val="accent2"/>
          </a:fillRef>
          <a:effectRef idx="1">
            <a:schemeClr val="accent2"/>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600" dirty="0">
                <a:latin typeface="Comic Sans MS" panose="030F0702030302020204" pitchFamily="66" charset="0"/>
              </a:rPr>
              <a:t>7) Wave cut platform</a:t>
            </a:r>
          </a:p>
        </p:txBody>
      </p:sp>
      <p:sp>
        <p:nvSpPr>
          <p:cNvPr id="8" name="Title 1"/>
          <p:cNvSpPr txBox="1">
            <a:spLocks/>
          </p:cNvSpPr>
          <p:nvPr/>
        </p:nvSpPr>
        <p:spPr>
          <a:xfrm>
            <a:off x="2504586" y="5179504"/>
            <a:ext cx="2016224" cy="1440160"/>
          </a:xfrm>
          <a:prstGeom prst="rect">
            <a:avLst/>
          </a:prstGeom>
        </p:spPr>
        <p:style>
          <a:lnRef idx="1">
            <a:schemeClr val="dk1"/>
          </a:lnRef>
          <a:fillRef idx="2">
            <a:schemeClr val="dk1"/>
          </a:fillRef>
          <a:effectRef idx="1">
            <a:schemeClr val="dk1"/>
          </a:effectRef>
          <a:fontRef idx="minor">
            <a:schemeClr val="dk1"/>
          </a:fontRef>
        </p:style>
        <p:txBody>
          <a:bodyP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600" b="1" dirty="0">
                <a:latin typeface="Comic Sans MS" panose="030F0702030302020204" pitchFamily="66" charset="0"/>
              </a:rPr>
              <a:t>Challenge: </a:t>
            </a:r>
            <a:r>
              <a:rPr lang="en-GB" sz="1600" dirty="0">
                <a:latin typeface="Comic Sans MS" panose="030F0702030302020204" pitchFamily="66" charset="0"/>
              </a:rPr>
              <a:t>With the use of a diagram explain the formation of a stump.</a:t>
            </a:r>
            <a:endParaRPr lang="en-GB" sz="1600" b="1" dirty="0">
              <a:latin typeface="Comic Sans MS" panose="030F0702030302020204" pitchFamily="66" charset="0"/>
            </a:endParaRPr>
          </a:p>
        </p:txBody>
      </p:sp>
      <p:sp>
        <p:nvSpPr>
          <p:cNvPr id="9" name="Title 1"/>
          <p:cNvSpPr txBox="1">
            <a:spLocks/>
          </p:cNvSpPr>
          <p:nvPr/>
        </p:nvSpPr>
        <p:spPr>
          <a:xfrm>
            <a:off x="457200" y="1038580"/>
            <a:ext cx="8229600" cy="878252"/>
          </a:xfrm>
          <a:prstGeom prst="rect">
            <a:avLst/>
          </a:prstGeom>
        </p:spPr>
        <p:style>
          <a:lnRef idx="1">
            <a:schemeClr val="accent6"/>
          </a:lnRef>
          <a:fillRef idx="2">
            <a:schemeClr val="accent6"/>
          </a:fillRef>
          <a:effectRef idx="1">
            <a:schemeClr val="accent6"/>
          </a:effectRef>
          <a:fontRef idx="minor">
            <a:schemeClr val="dk1"/>
          </a:fontRef>
        </p:style>
        <p:txBody>
          <a:bodyP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dirty="0">
                <a:latin typeface="Comic Sans MS" panose="030F0702030302020204" pitchFamily="66" charset="0"/>
              </a:rPr>
              <a:t>In the exam you are expected to understand what a wave cut platform is, in addition to how they are formed. </a:t>
            </a:r>
          </a:p>
        </p:txBody>
      </p:sp>
      <p:sp>
        <p:nvSpPr>
          <p:cNvPr id="10" name="TextBox 9"/>
          <p:cNvSpPr txBox="1"/>
          <p:nvPr/>
        </p:nvSpPr>
        <p:spPr>
          <a:xfrm>
            <a:off x="465638" y="2190708"/>
            <a:ext cx="8221162"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b="1" dirty="0">
                <a:latin typeface="Comic Sans MS" panose="030F0702030302020204" pitchFamily="66" charset="0"/>
              </a:rPr>
              <a:t>Task 1</a:t>
            </a:r>
            <a:r>
              <a:rPr lang="en-GB" sz="2000" dirty="0">
                <a:latin typeface="Comic Sans MS" panose="030F0702030302020204" pitchFamily="66" charset="0"/>
              </a:rPr>
              <a:t>: Draw an annotated diagram to show the formation of a wave cut platform</a:t>
            </a:r>
          </a:p>
          <a:p>
            <a:r>
              <a:rPr lang="en-GB" sz="2000" b="1" dirty="0">
                <a:latin typeface="Comic Sans MS" panose="030F0702030302020204" pitchFamily="66" charset="0"/>
              </a:rPr>
              <a:t>Task 2</a:t>
            </a:r>
            <a:r>
              <a:rPr lang="en-GB" sz="2000" dirty="0">
                <a:latin typeface="Comic Sans MS" panose="030F0702030302020204" pitchFamily="66" charset="0"/>
              </a:rPr>
              <a:t>: Explain the formation of a wave cut platform. (</a:t>
            </a:r>
            <a:r>
              <a:rPr lang="en-GB" sz="2000" i="1" u="sng" dirty="0">
                <a:latin typeface="Comic Sans MS" panose="030F0702030302020204" pitchFamily="66" charset="0"/>
              </a:rPr>
              <a:t>4 marks)</a:t>
            </a:r>
            <a:endParaRPr lang="en-GB" sz="2000" dirty="0">
              <a:latin typeface="Comic Sans MS" panose="030F0702030302020204" pitchFamily="66" charset="0"/>
            </a:endParaRPr>
          </a:p>
        </p:txBody>
      </p:sp>
      <p:sp>
        <p:nvSpPr>
          <p:cNvPr id="6" name="TextBox 5"/>
          <p:cNvSpPr txBox="1"/>
          <p:nvPr/>
        </p:nvSpPr>
        <p:spPr>
          <a:xfrm>
            <a:off x="1979712" y="3574302"/>
            <a:ext cx="2821092"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600" u="sng" dirty="0">
                <a:latin typeface="Comic Sans MS" panose="030F0702030302020204" pitchFamily="66" charset="0"/>
              </a:rPr>
              <a:t>Help Desk</a:t>
            </a:r>
            <a:r>
              <a:rPr lang="en-GB" sz="1600" dirty="0">
                <a:latin typeface="Comic Sans MS" panose="030F0702030302020204" pitchFamily="66" charset="0"/>
              </a:rPr>
              <a:t>:</a:t>
            </a:r>
          </a:p>
          <a:p>
            <a:pPr marL="457200" indent="-457200">
              <a:buAutoNum type="arabicParenR"/>
            </a:pPr>
            <a:r>
              <a:rPr lang="en-GB" sz="1600" dirty="0">
                <a:latin typeface="Comic Sans MS" panose="030F0702030302020204" pitchFamily="66" charset="0"/>
              </a:rPr>
              <a:t>Labels belonging on a diagram</a:t>
            </a:r>
          </a:p>
          <a:p>
            <a:pPr marL="457200" indent="-457200">
              <a:buAutoNum type="arabicParenR"/>
            </a:pPr>
            <a:r>
              <a:rPr lang="en-GB" sz="1600" dirty="0">
                <a:latin typeface="Comic Sans MS" panose="030F0702030302020204" pitchFamily="66" charset="0"/>
              </a:rPr>
              <a:t>Text book</a:t>
            </a:r>
          </a:p>
          <a:p>
            <a:pPr marL="457200" indent="-457200">
              <a:buAutoNum type="arabicParenR"/>
            </a:pPr>
            <a:r>
              <a:rPr lang="en-GB" sz="1600" dirty="0">
                <a:latin typeface="Comic Sans MS" panose="030F0702030302020204" pitchFamily="66" charset="0"/>
              </a:rPr>
              <a:t>Google Drive</a:t>
            </a:r>
          </a:p>
        </p:txBody>
      </p:sp>
      <p:pic>
        <p:nvPicPr>
          <p:cNvPr id="7" name="Picture 6" descr="http://www.malesurvivor.org/board/images/avatars/uploaded/10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09120"/>
            <a:ext cx="2110948" cy="23488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descr="https://golearngeo.files.wordpress.com/2010/08/cliff.jpg"/>
          <p:cNvPicPr>
            <a:picLocks noChangeAspect="1" noChangeArrowheads="1"/>
          </p:cNvPicPr>
          <p:nvPr/>
        </p:nvPicPr>
        <p:blipFill rotWithShape="1">
          <a:blip r:embed="rId3">
            <a:extLst>
              <a:ext uri="{28A0092B-C50C-407E-A947-70E740481C1C}">
                <a14:useLocalDpi xmlns:a14="http://schemas.microsoft.com/office/drawing/2010/main" val="0"/>
              </a:ext>
            </a:extLst>
          </a:blip>
          <a:srcRect t="3166" r="1822" b="2731"/>
          <a:stretch/>
        </p:blipFill>
        <p:spPr bwMode="auto">
          <a:xfrm>
            <a:off x="5101442" y="3574302"/>
            <a:ext cx="3883092" cy="3045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90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GB" sz="3600" dirty="0">
                <a:latin typeface="Comic Sans MS" panose="030F0702030302020204" pitchFamily="66" charset="0"/>
              </a:rPr>
              <a:t>8) Coastal Defences</a:t>
            </a:r>
          </a:p>
        </p:txBody>
      </p:sp>
      <p:sp>
        <p:nvSpPr>
          <p:cNvPr id="3" name="Cloud Callout 2"/>
          <p:cNvSpPr/>
          <p:nvPr/>
        </p:nvSpPr>
        <p:spPr>
          <a:xfrm>
            <a:off x="4139952" y="1556792"/>
            <a:ext cx="4824536" cy="3168352"/>
          </a:xfrm>
          <a:prstGeom prst="cloudCallout">
            <a:avLst>
              <a:gd name="adj1" fmla="val -77297"/>
              <a:gd name="adj2" fmla="val 5107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800" dirty="0">
                <a:solidFill>
                  <a:schemeClr val="tx1"/>
                </a:solidFill>
                <a:latin typeface="Comic Sans MS" panose="030F0702030302020204" pitchFamily="66" charset="0"/>
              </a:rPr>
              <a:t>What do you remember about Coastal Defences? </a:t>
            </a:r>
          </a:p>
        </p:txBody>
      </p:sp>
      <p:pic>
        <p:nvPicPr>
          <p:cNvPr id="1026" name="Picture 2" descr="https://dqam6mam97sh3.cloudfront.net/blog/ausl/wp-content/uploads/sites/2/2015/02/homer.png"/>
          <p:cNvPicPr>
            <a:picLocks noChangeAspect="1" noChangeArrowheads="1"/>
          </p:cNvPicPr>
          <p:nvPr/>
        </p:nvPicPr>
        <p:blipFill rotWithShape="1">
          <a:blip r:embed="rId2">
            <a:extLst>
              <a:ext uri="{28A0092B-C50C-407E-A947-70E740481C1C}">
                <a14:useLocalDpi xmlns:a14="http://schemas.microsoft.com/office/drawing/2010/main" val="0"/>
              </a:ext>
            </a:extLst>
          </a:blip>
          <a:srcRect l="25541" r="23001"/>
          <a:stretch/>
        </p:blipFill>
        <p:spPr bwMode="auto">
          <a:xfrm>
            <a:off x="755576" y="3877965"/>
            <a:ext cx="2232248" cy="2892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966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922114"/>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600" dirty="0">
                <a:latin typeface="Comic Sans MS" panose="030F0702030302020204" pitchFamily="66" charset="0"/>
              </a:rPr>
              <a:t>8) Coastal Defences </a:t>
            </a:r>
          </a:p>
        </p:txBody>
      </p:sp>
      <p:sp>
        <p:nvSpPr>
          <p:cNvPr id="3" name="Title 1"/>
          <p:cNvSpPr txBox="1">
            <a:spLocks/>
          </p:cNvSpPr>
          <p:nvPr/>
        </p:nvSpPr>
        <p:spPr>
          <a:xfrm>
            <a:off x="457200" y="1488172"/>
            <a:ext cx="8229600" cy="2011911"/>
          </a:xfrm>
          <a:prstGeom prst="rect">
            <a:avLst/>
          </a:prstGeom>
        </p:spPr>
        <p:style>
          <a:lnRef idx="1">
            <a:schemeClr val="accent5"/>
          </a:lnRef>
          <a:fillRef idx="2">
            <a:schemeClr val="accent5"/>
          </a:fillRef>
          <a:effectRef idx="1">
            <a:schemeClr val="accent5"/>
          </a:effectRef>
          <a:fontRef idx="minor">
            <a:schemeClr val="dk1"/>
          </a:fontRef>
        </p:style>
        <p:txBody>
          <a:bodyP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400" dirty="0">
                <a:latin typeface="Comic Sans MS" panose="030F0702030302020204" pitchFamily="66" charset="0"/>
              </a:rPr>
              <a:t>In the exam you are expected to understand the costs and benefits of coastal defences. Particular focus on the comparison between hard and soft engineering. </a:t>
            </a:r>
          </a:p>
          <a:p>
            <a:endParaRPr lang="en-GB" sz="2400" dirty="0">
              <a:latin typeface="Comic Sans MS" panose="030F0702030302020204" pitchFamily="66" charset="0"/>
            </a:endParaRPr>
          </a:p>
          <a:p>
            <a:r>
              <a:rPr lang="en-GB" sz="2400" dirty="0">
                <a:latin typeface="Comic Sans MS" panose="030F0702030302020204" pitchFamily="66" charset="0"/>
              </a:rPr>
              <a:t>Task: Complete the sheet to show your understanding of 6 different coastal defences. (Can you complete it without the use of the help sheet).</a:t>
            </a:r>
          </a:p>
        </p:txBody>
      </p:sp>
      <p:sp>
        <p:nvSpPr>
          <p:cNvPr id="5" name="TextBox 4"/>
          <p:cNvSpPr txBox="1"/>
          <p:nvPr/>
        </p:nvSpPr>
        <p:spPr>
          <a:xfrm>
            <a:off x="2304089" y="4117258"/>
            <a:ext cx="3348032"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u="sng" dirty="0">
                <a:latin typeface="Comic Sans MS" panose="030F0702030302020204" pitchFamily="66" charset="0"/>
              </a:rPr>
              <a:t>Help Desk</a:t>
            </a:r>
            <a:r>
              <a:rPr lang="en-GB" sz="2000" dirty="0">
                <a:latin typeface="Comic Sans MS" panose="030F0702030302020204" pitchFamily="66" charset="0"/>
              </a:rPr>
              <a:t>:</a:t>
            </a:r>
          </a:p>
          <a:p>
            <a:pPr marL="457200" indent="-457200">
              <a:buAutoNum type="arabicParenR"/>
            </a:pPr>
            <a:r>
              <a:rPr lang="en-GB" sz="2000" dirty="0">
                <a:latin typeface="Comic Sans MS" panose="030F0702030302020204" pitchFamily="66" charset="0"/>
              </a:rPr>
              <a:t>Information on the coastal defences</a:t>
            </a:r>
          </a:p>
          <a:p>
            <a:pPr marL="457200" indent="-457200">
              <a:buAutoNum type="arabicParenR"/>
            </a:pPr>
            <a:r>
              <a:rPr lang="en-GB" sz="2000" dirty="0">
                <a:latin typeface="Comic Sans MS" panose="030F0702030302020204" pitchFamily="66" charset="0"/>
              </a:rPr>
              <a:t>Text book (</a:t>
            </a:r>
            <a:r>
              <a:rPr lang="en-GB" sz="2000" dirty="0" err="1">
                <a:latin typeface="Comic Sans MS" panose="030F0702030302020204" pitchFamily="66" charset="0"/>
              </a:rPr>
              <a:t>pg</a:t>
            </a:r>
            <a:r>
              <a:rPr lang="en-GB" sz="2000" dirty="0">
                <a:latin typeface="Comic Sans MS" panose="030F0702030302020204" pitchFamily="66" charset="0"/>
              </a:rPr>
              <a:t> 124-125)</a:t>
            </a:r>
          </a:p>
          <a:p>
            <a:pPr marL="457200" indent="-457200">
              <a:buAutoNum type="arabicParenR"/>
            </a:pPr>
            <a:r>
              <a:rPr lang="en-GB" sz="2000" dirty="0">
                <a:latin typeface="Comic Sans MS" panose="030F0702030302020204" pitchFamily="66" charset="0"/>
              </a:rPr>
              <a:t>Google Drive</a:t>
            </a:r>
          </a:p>
        </p:txBody>
      </p:sp>
      <p:pic>
        <p:nvPicPr>
          <p:cNvPr id="6" name="Picture 6" descr="http://www.malesurvivor.org/board/images/avatars/uploaded/10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41" y="4321507"/>
            <a:ext cx="2110948" cy="24704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6732240" y="3610128"/>
            <a:ext cx="1690247" cy="2953253"/>
          </a:xfrm>
          <a:prstGeom prst="rect">
            <a:avLst/>
          </a:prstGeom>
        </p:spPr>
        <p:style>
          <a:lnRef idx="1">
            <a:schemeClr val="accent5"/>
          </a:lnRef>
          <a:fillRef idx="2">
            <a:schemeClr val="accent5"/>
          </a:fillRef>
          <a:effectRef idx="1">
            <a:schemeClr val="accent5"/>
          </a:effectRef>
          <a:fontRef idx="minor">
            <a:schemeClr val="dk1"/>
          </a:fontRef>
        </p:style>
        <p:txBody>
          <a:bodyP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400" b="1" dirty="0">
                <a:latin typeface="Comic Sans MS" panose="030F0702030302020204" pitchFamily="66" charset="0"/>
              </a:rPr>
              <a:t>Attempt to complete the sheet without the help desk first. </a:t>
            </a:r>
          </a:p>
        </p:txBody>
      </p:sp>
      <p:sp>
        <p:nvSpPr>
          <p:cNvPr id="7" name="Title 1"/>
          <p:cNvSpPr txBox="1">
            <a:spLocks/>
          </p:cNvSpPr>
          <p:nvPr/>
        </p:nvSpPr>
        <p:spPr>
          <a:xfrm>
            <a:off x="6492497" y="3610128"/>
            <a:ext cx="2194303" cy="3059232"/>
          </a:xfrm>
          <a:prstGeom prst="rect">
            <a:avLst/>
          </a:prstGeom>
        </p:spPr>
        <p:style>
          <a:lnRef idx="1">
            <a:schemeClr val="dk1"/>
          </a:lnRef>
          <a:fillRef idx="2">
            <a:schemeClr val="dk1"/>
          </a:fillRef>
          <a:effectRef idx="1">
            <a:schemeClr val="dk1"/>
          </a:effectRef>
          <a:fontRef idx="minor">
            <a:schemeClr val="dk1"/>
          </a:fontRef>
        </p:style>
        <p:txBody>
          <a:bodyPr>
            <a:normAutofit fontScale="900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400" b="1" dirty="0">
                <a:latin typeface="Comic Sans MS" panose="030F0702030302020204" pitchFamily="66" charset="0"/>
              </a:rPr>
              <a:t>Challenge: </a:t>
            </a:r>
            <a:r>
              <a:rPr lang="en-GB" sz="2400" dirty="0">
                <a:latin typeface="Comic Sans MS" panose="030F0702030302020204" pitchFamily="66" charset="0"/>
              </a:rPr>
              <a:t>Discuss which type of engineering is most beneficial for protection against coastal flooding. (</a:t>
            </a:r>
            <a:r>
              <a:rPr lang="en-GB" sz="2400" i="1" u="sng" dirty="0">
                <a:latin typeface="Comic Sans MS" panose="030F0702030302020204" pitchFamily="66" charset="0"/>
              </a:rPr>
              <a:t>6/8 marks</a:t>
            </a:r>
            <a:r>
              <a:rPr lang="en-GB" sz="2400" dirty="0">
                <a:latin typeface="Comic Sans MS" panose="030F0702030302020204" pitchFamily="66" charset="0"/>
              </a:rPr>
              <a:t>) </a:t>
            </a:r>
            <a:endParaRPr lang="en-GB" sz="2400" b="1" dirty="0">
              <a:latin typeface="Comic Sans MS" panose="030F0702030302020204" pitchFamily="66" charset="0"/>
            </a:endParaRPr>
          </a:p>
        </p:txBody>
      </p:sp>
    </p:spTree>
    <p:extLst>
      <p:ext uri="{BB962C8B-B14F-4D97-AF65-F5344CB8AC3E}">
        <p14:creationId xmlns:p14="http://schemas.microsoft.com/office/powerpoint/2010/main" val="196427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sz="3600" dirty="0">
                <a:latin typeface="Comic Sans MS" panose="030F0702030302020204" pitchFamily="66" charset="0"/>
              </a:rPr>
              <a:t>9) Waves</a:t>
            </a:r>
          </a:p>
        </p:txBody>
      </p:sp>
      <p:sp>
        <p:nvSpPr>
          <p:cNvPr id="3" name="Cloud Callout 2"/>
          <p:cNvSpPr/>
          <p:nvPr/>
        </p:nvSpPr>
        <p:spPr>
          <a:xfrm>
            <a:off x="4139952" y="1556792"/>
            <a:ext cx="4824536" cy="3168352"/>
          </a:xfrm>
          <a:prstGeom prst="cloudCallout">
            <a:avLst>
              <a:gd name="adj1" fmla="val -77297"/>
              <a:gd name="adj2" fmla="val 510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dirty="0">
                <a:solidFill>
                  <a:schemeClr val="tx1"/>
                </a:solidFill>
                <a:latin typeface="Comic Sans MS" panose="030F0702030302020204" pitchFamily="66" charset="0"/>
              </a:rPr>
              <a:t>What do you remember about Waves? </a:t>
            </a:r>
          </a:p>
        </p:txBody>
      </p:sp>
      <p:pic>
        <p:nvPicPr>
          <p:cNvPr id="1026" name="Picture 2" descr="https://dqam6mam97sh3.cloudfront.net/blog/ausl/wp-content/uploads/sites/2/2015/02/homer.png"/>
          <p:cNvPicPr>
            <a:picLocks noChangeAspect="1" noChangeArrowheads="1"/>
          </p:cNvPicPr>
          <p:nvPr/>
        </p:nvPicPr>
        <p:blipFill rotWithShape="1">
          <a:blip r:embed="rId2">
            <a:extLst>
              <a:ext uri="{28A0092B-C50C-407E-A947-70E740481C1C}">
                <a14:useLocalDpi xmlns:a14="http://schemas.microsoft.com/office/drawing/2010/main" val="0"/>
              </a:ext>
            </a:extLst>
          </a:blip>
          <a:srcRect l="25541" r="23001"/>
          <a:stretch/>
        </p:blipFill>
        <p:spPr bwMode="auto">
          <a:xfrm>
            <a:off x="755576" y="3877965"/>
            <a:ext cx="2232248" cy="2892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807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88640"/>
            <a:ext cx="8229600" cy="648072"/>
          </a:xfrm>
          <a:prstGeom prst="rect">
            <a:avLst/>
          </a:prstGeom>
        </p:spPr>
        <p:style>
          <a:lnRef idx="1">
            <a:schemeClr val="accent4"/>
          </a:lnRef>
          <a:fillRef idx="2">
            <a:schemeClr val="accent4"/>
          </a:fillRef>
          <a:effectRef idx="1">
            <a:schemeClr val="accent4"/>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600" dirty="0">
                <a:latin typeface="Comic Sans MS" panose="030F0702030302020204" pitchFamily="66" charset="0"/>
              </a:rPr>
              <a:t>9) Waves</a:t>
            </a:r>
          </a:p>
        </p:txBody>
      </p:sp>
      <p:sp>
        <p:nvSpPr>
          <p:cNvPr id="3" name="TextBox 2"/>
          <p:cNvSpPr txBox="1"/>
          <p:nvPr/>
        </p:nvSpPr>
        <p:spPr>
          <a:xfrm>
            <a:off x="457200" y="1023313"/>
            <a:ext cx="8221162" cy="243143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1900" b="1" dirty="0">
                <a:latin typeface="Comic Sans MS" panose="030F0702030302020204" pitchFamily="66" charset="0"/>
              </a:rPr>
              <a:t>Task 1</a:t>
            </a:r>
            <a:r>
              <a:rPr lang="en-GB" sz="1900" dirty="0">
                <a:latin typeface="Comic Sans MS" panose="030F0702030302020204" pitchFamily="66" charset="0"/>
              </a:rPr>
              <a:t>: Explain how waves are formed. (</a:t>
            </a:r>
            <a:r>
              <a:rPr lang="en-GB" sz="1900" i="1" u="sng" dirty="0">
                <a:latin typeface="Comic Sans MS" panose="030F0702030302020204" pitchFamily="66" charset="0"/>
              </a:rPr>
              <a:t>4 marks</a:t>
            </a:r>
            <a:r>
              <a:rPr lang="en-GB" sz="1900" dirty="0">
                <a:latin typeface="Comic Sans MS" panose="030F0702030302020204" pitchFamily="66" charset="0"/>
              </a:rPr>
              <a:t>)</a:t>
            </a:r>
          </a:p>
          <a:p>
            <a:endParaRPr lang="en-GB" sz="1900" dirty="0">
              <a:latin typeface="Comic Sans MS" panose="030F0702030302020204" pitchFamily="66" charset="0"/>
            </a:endParaRPr>
          </a:p>
          <a:p>
            <a:r>
              <a:rPr lang="en-GB" sz="1900" b="1" dirty="0">
                <a:latin typeface="Comic Sans MS" panose="030F0702030302020204" pitchFamily="66" charset="0"/>
              </a:rPr>
              <a:t>Task 2: </a:t>
            </a:r>
            <a:r>
              <a:rPr lang="en-GB" sz="1900" dirty="0">
                <a:latin typeface="Comic Sans MS" panose="030F0702030302020204" pitchFamily="66" charset="0"/>
              </a:rPr>
              <a:t>What is swash and backwash. </a:t>
            </a:r>
          </a:p>
          <a:p>
            <a:endParaRPr lang="en-GB" sz="1900" b="1" dirty="0">
              <a:latin typeface="Comic Sans MS" panose="030F0702030302020204" pitchFamily="66" charset="0"/>
            </a:endParaRPr>
          </a:p>
          <a:p>
            <a:r>
              <a:rPr lang="en-GB" sz="1900" b="1" dirty="0">
                <a:latin typeface="Comic Sans MS" panose="030F0702030302020204" pitchFamily="66" charset="0"/>
              </a:rPr>
              <a:t>Task 3: </a:t>
            </a:r>
            <a:r>
              <a:rPr lang="en-GB" sz="1900" dirty="0">
                <a:latin typeface="Comic Sans MS" panose="030F0702030302020204" pitchFamily="66" charset="0"/>
              </a:rPr>
              <a:t>Label the constructive and destructive wave. </a:t>
            </a:r>
            <a:endParaRPr lang="en-GB" sz="1900" u="sng" dirty="0">
              <a:latin typeface="Comic Sans MS" panose="030F0702030302020204" pitchFamily="66" charset="0"/>
            </a:endParaRPr>
          </a:p>
          <a:p>
            <a:endParaRPr lang="en-GB" sz="1900" b="1" dirty="0">
              <a:latin typeface="Comic Sans MS" panose="030F0702030302020204" pitchFamily="66" charset="0"/>
            </a:endParaRPr>
          </a:p>
          <a:p>
            <a:r>
              <a:rPr lang="en-GB" sz="1900" b="1" dirty="0">
                <a:latin typeface="Comic Sans MS" panose="030F0702030302020204" pitchFamily="66" charset="0"/>
              </a:rPr>
              <a:t>Task 4: </a:t>
            </a:r>
            <a:r>
              <a:rPr lang="en-GB" sz="1900" dirty="0">
                <a:latin typeface="Comic Sans MS" panose="030F0702030302020204" pitchFamily="66" charset="0"/>
              </a:rPr>
              <a:t>Explain why one type of wave is associated with coastal erosion and the other with deposition. (</a:t>
            </a:r>
            <a:r>
              <a:rPr lang="en-GB" sz="1900" i="1" u="sng" dirty="0">
                <a:latin typeface="Comic Sans MS" panose="030F0702030302020204" pitchFamily="66" charset="0"/>
              </a:rPr>
              <a:t>4 marks</a:t>
            </a:r>
            <a:r>
              <a:rPr lang="en-GB" sz="1900" dirty="0">
                <a:latin typeface="Comic Sans MS" panose="030F0702030302020204" pitchFamily="66" charset="0"/>
              </a:rPr>
              <a:t>)</a:t>
            </a:r>
            <a:endParaRPr lang="en-GB" sz="1900" b="1" dirty="0">
              <a:latin typeface="Comic Sans MS" panose="030F0702030302020204" pitchFamily="66" charset="0"/>
            </a:endParaRPr>
          </a:p>
        </p:txBody>
      </p:sp>
      <p:sp>
        <p:nvSpPr>
          <p:cNvPr id="6" name="Title 1"/>
          <p:cNvSpPr txBox="1">
            <a:spLocks/>
          </p:cNvSpPr>
          <p:nvPr/>
        </p:nvSpPr>
        <p:spPr>
          <a:xfrm>
            <a:off x="1939639" y="5395511"/>
            <a:ext cx="3058399" cy="1185046"/>
          </a:xfrm>
          <a:prstGeom prst="rect">
            <a:avLst/>
          </a:prstGeom>
        </p:spPr>
        <p:style>
          <a:lnRef idx="1">
            <a:schemeClr val="dk1"/>
          </a:lnRef>
          <a:fillRef idx="2">
            <a:schemeClr val="dk1"/>
          </a:fillRef>
          <a:effectRef idx="1">
            <a:schemeClr val="dk1"/>
          </a:effectRef>
          <a:fontRef idx="minor">
            <a:schemeClr val="dk1"/>
          </a:fontRef>
        </p:style>
        <p:txBody>
          <a:bodyP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400" b="1" dirty="0">
                <a:latin typeface="Comic Sans MS" panose="030F0702030302020204" pitchFamily="66" charset="0"/>
              </a:rPr>
              <a:t>Challenge: </a:t>
            </a:r>
            <a:r>
              <a:rPr lang="en-GB" sz="2400" dirty="0">
                <a:latin typeface="Comic Sans MS" panose="030F0702030302020204" pitchFamily="66" charset="0"/>
              </a:rPr>
              <a:t>Explain why the sea deposits material. (</a:t>
            </a:r>
            <a:r>
              <a:rPr lang="en-GB" sz="2400" i="1" u="sng" dirty="0">
                <a:latin typeface="Comic Sans MS" panose="030F0702030302020204" pitchFamily="66" charset="0"/>
              </a:rPr>
              <a:t>3 marks</a:t>
            </a:r>
            <a:r>
              <a:rPr lang="en-GB" sz="2400" dirty="0">
                <a:latin typeface="Comic Sans MS" panose="030F0702030302020204" pitchFamily="66" charset="0"/>
              </a:rPr>
              <a:t>)  </a:t>
            </a:r>
            <a:endParaRPr lang="en-GB" sz="2400" b="1" dirty="0">
              <a:latin typeface="Comic Sans MS" panose="030F0702030302020204" pitchFamily="66" charset="0"/>
            </a:endParaRPr>
          </a:p>
        </p:txBody>
      </p:sp>
      <p:sp>
        <p:nvSpPr>
          <p:cNvPr id="7" name="TextBox 6"/>
          <p:cNvSpPr txBox="1"/>
          <p:nvPr/>
        </p:nvSpPr>
        <p:spPr>
          <a:xfrm>
            <a:off x="1939640" y="3763410"/>
            <a:ext cx="3058399"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u="sng" dirty="0">
                <a:latin typeface="Comic Sans MS" panose="030F0702030302020204" pitchFamily="66" charset="0"/>
              </a:rPr>
              <a:t>Help Desk</a:t>
            </a:r>
            <a:r>
              <a:rPr lang="en-GB" sz="2000" dirty="0">
                <a:latin typeface="Comic Sans MS" panose="030F0702030302020204" pitchFamily="66" charset="0"/>
              </a:rPr>
              <a:t>:</a:t>
            </a:r>
          </a:p>
          <a:p>
            <a:pPr marL="457200" indent="-457200">
              <a:buAutoNum type="arabicParenR"/>
            </a:pPr>
            <a:r>
              <a:rPr lang="en-GB" sz="2000" dirty="0">
                <a:latin typeface="Comic Sans MS" panose="030F0702030302020204" pitchFamily="66" charset="0"/>
              </a:rPr>
              <a:t>Text book (</a:t>
            </a:r>
            <a:r>
              <a:rPr lang="en-GB" sz="2000" dirty="0" err="1">
                <a:latin typeface="Comic Sans MS" panose="030F0702030302020204" pitchFamily="66" charset="0"/>
              </a:rPr>
              <a:t>pg</a:t>
            </a:r>
            <a:r>
              <a:rPr lang="en-GB" sz="2000" dirty="0">
                <a:latin typeface="Comic Sans MS" panose="030F0702030302020204" pitchFamily="66" charset="0"/>
              </a:rPr>
              <a:t> 116-118)</a:t>
            </a:r>
          </a:p>
          <a:p>
            <a:pPr marL="457200" indent="-457200">
              <a:buAutoNum type="arabicParenR"/>
            </a:pPr>
            <a:r>
              <a:rPr lang="en-GB" sz="2000" dirty="0">
                <a:latin typeface="Comic Sans MS" panose="030F0702030302020204" pitchFamily="66" charset="0"/>
              </a:rPr>
              <a:t>Google Drive</a:t>
            </a:r>
          </a:p>
        </p:txBody>
      </p:sp>
      <p:pic>
        <p:nvPicPr>
          <p:cNvPr id="8" name="Picture 6" descr="http://www.malesurvivor.org/board/images/avatars/uploaded/10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338483"/>
            <a:ext cx="1760128" cy="242088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descr="http://fc03.deviantart.net/fs70/i/2010/173/4/a/Beach_Waves_by_asher19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088" y="3768156"/>
            <a:ext cx="3554392" cy="281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70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3361598"/>
            <a:ext cx="2952328" cy="280076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1600" b="1" dirty="0">
                <a:latin typeface="Comic Sans MS" panose="030F0702030302020204" pitchFamily="66" charset="0"/>
              </a:rPr>
              <a:t>Starter:</a:t>
            </a:r>
          </a:p>
          <a:p>
            <a:endParaRPr lang="en-GB" sz="1600" dirty="0">
              <a:latin typeface="Comic Sans MS" panose="030F0702030302020204" pitchFamily="66" charset="0"/>
            </a:endParaRPr>
          </a:p>
          <a:p>
            <a:r>
              <a:rPr lang="en-GB" sz="1600" dirty="0">
                <a:latin typeface="Comic Sans MS" panose="030F0702030302020204" pitchFamily="66" charset="0"/>
              </a:rPr>
              <a:t>Write down 3 elements of Coasts that you would feel confident about if it appeared in the exam.</a:t>
            </a:r>
          </a:p>
          <a:p>
            <a:br>
              <a:rPr lang="en-GB" sz="1600" i="1" dirty="0">
                <a:latin typeface="Comic Sans MS" panose="030F0702030302020204" pitchFamily="66" charset="0"/>
              </a:rPr>
            </a:br>
            <a:r>
              <a:rPr lang="en-GB" sz="1600" dirty="0">
                <a:latin typeface="Comic Sans MS" panose="030F0702030302020204" pitchFamily="66" charset="0"/>
              </a:rPr>
              <a:t>Write down 3 elements of Coasts that you would not feel confident about if it appeared in the exam. </a:t>
            </a:r>
            <a:endParaRPr lang="en-GB" sz="1600" i="1" dirty="0">
              <a:latin typeface="Comic Sans MS" panose="030F0702030302020204" pitchFamily="66" charset="0"/>
            </a:endParaRPr>
          </a:p>
        </p:txBody>
      </p:sp>
      <p:sp>
        <p:nvSpPr>
          <p:cNvPr id="7" name="Rectangle 3"/>
          <p:cNvSpPr txBox="1">
            <a:spLocks noChangeArrowheads="1"/>
          </p:cNvSpPr>
          <p:nvPr/>
        </p:nvSpPr>
        <p:spPr>
          <a:xfrm>
            <a:off x="395536" y="620688"/>
            <a:ext cx="8423275" cy="808311"/>
          </a:xfrm>
          <a:prstGeom prst="rect">
            <a:avLst/>
          </a:prstGeom>
          <a:effectLst/>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200" u="sng" dirty="0">
                <a:latin typeface="Comic Sans MS" panose="030F0702030302020204" pitchFamily="66" charset="0"/>
              </a:rPr>
              <a:t>Coasts</a:t>
            </a:r>
            <a:endParaRPr lang="en-GB" sz="3200" b="1" u="sng" dirty="0">
              <a:effectLst>
                <a:outerShdw blurRad="38100" dist="38100" dir="2700000" algn="tl">
                  <a:srgbClr val="DDDDDD"/>
                </a:outerShdw>
              </a:effectLst>
              <a:latin typeface="Comic Sans MS" panose="030F0702030302020204" pitchFamily="66" charset="0"/>
            </a:endParaRPr>
          </a:p>
        </p:txBody>
      </p:sp>
      <p:sp>
        <p:nvSpPr>
          <p:cNvPr id="8" name="Rectangle 4"/>
          <p:cNvSpPr txBox="1">
            <a:spLocks noChangeArrowheads="1"/>
          </p:cNvSpPr>
          <p:nvPr/>
        </p:nvSpPr>
        <p:spPr>
          <a:xfrm>
            <a:off x="395536" y="1700808"/>
            <a:ext cx="8423275" cy="1368152"/>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en-GB" altLang="en-US" sz="1800" u="sng" dirty="0">
                <a:solidFill>
                  <a:schemeClr val="tx1"/>
                </a:solidFill>
                <a:latin typeface="Comic Sans MS" pitchFamily="66" charset="0"/>
              </a:rPr>
              <a:t>Lesson Objective:</a:t>
            </a:r>
          </a:p>
          <a:p>
            <a:pPr marL="342900" indent="-342900" algn="l">
              <a:buFont typeface="Arial" pitchFamily="34" charset="0"/>
              <a:buChar char="•"/>
            </a:pPr>
            <a:r>
              <a:rPr lang="en-GB" sz="1800" dirty="0">
                <a:solidFill>
                  <a:schemeClr val="tx1"/>
                </a:solidFill>
                <a:latin typeface="Comic Sans MS"/>
                <a:cs typeface="Comic Sans MS"/>
              </a:rPr>
              <a:t>To revise ‘Coasts’ key terms.</a:t>
            </a:r>
          </a:p>
          <a:p>
            <a:pPr marL="342900" indent="-342900" algn="l">
              <a:buFont typeface="Arial" pitchFamily="34" charset="0"/>
              <a:buChar char="•"/>
            </a:pPr>
            <a:r>
              <a:rPr lang="en-GB" sz="1800" dirty="0">
                <a:solidFill>
                  <a:schemeClr val="tx1"/>
                </a:solidFill>
                <a:latin typeface="Comic Sans MS"/>
                <a:cs typeface="Comic Sans MS"/>
              </a:rPr>
              <a:t>To revise key content for ‘Coasts’ </a:t>
            </a:r>
          </a:p>
          <a:p>
            <a:pPr marL="342900" indent="-342900" algn="l">
              <a:buFont typeface="Arial" pitchFamily="34" charset="0"/>
              <a:buChar char="•"/>
            </a:pPr>
            <a:r>
              <a:rPr lang="en-GB" sz="1800" dirty="0">
                <a:solidFill>
                  <a:schemeClr val="tx1"/>
                </a:solidFill>
                <a:latin typeface="Comic Sans MS"/>
                <a:cs typeface="Comic Sans MS"/>
              </a:rPr>
              <a:t>To revise key theories and case studies.</a:t>
            </a:r>
          </a:p>
          <a:p>
            <a:pPr algn="l">
              <a:lnSpc>
                <a:spcPct val="80000"/>
              </a:lnSpc>
              <a:buFont typeface="Arial" charset="0"/>
              <a:buChar char="•"/>
            </a:pPr>
            <a:endParaRPr lang="en-GB" altLang="en-US" sz="1800" dirty="0">
              <a:solidFill>
                <a:schemeClr val="tx1"/>
              </a:solidFill>
              <a:latin typeface="Comic Sans MS" pitchFamily="66" charset="0"/>
            </a:endParaRPr>
          </a:p>
        </p:txBody>
      </p:sp>
      <p:sp>
        <p:nvSpPr>
          <p:cNvPr id="9" name="Text Box 8"/>
          <p:cNvSpPr txBox="1">
            <a:spLocks noChangeArrowheads="1"/>
          </p:cNvSpPr>
          <p:nvPr/>
        </p:nvSpPr>
        <p:spPr bwMode="auto">
          <a:xfrm>
            <a:off x="3995936" y="188640"/>
            <a:ext cx="4824536" cy="400110"/>
          </a:xfrm>
          <a:prstGeom prst="rect">
            <a:avLst/>
          </a:prstGeom>
          <a:ln/>
          <a:effectLst/>
          <a:extLs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r" eaLnBrk="1" hangingPunct="1">
              <a:spcBef>
                <a:spcPct val="50000"/>
              </a:spcBef>
              <a:buFontTx/>
              <a:buNone/>
            </a:pPr>
            <a:fld id="{5331C55B-150C-4D71-B141-6534E6011D23}" type="datetime2">
              <a:rPr lang="en-GB" altLang="en-US" sz="2000" u="sng">
                <a:latin typeface="Comic Sans MS" pitchFamily="66" charset="0"/>
              </a:rPr>
              <a:pPr algn="r" eaLnBrk="1" hangingPunct="1">
                <a:spcBef>
                  <a:spcPct val="50000"/>
                </a:spcBef>
                <a:buFontTx/>
                <a:buNone/>
              </a:pPr>
              <a:t>Tuesday, 16 February 2021</a:t>
            </a:fld>
            <a:endParaRPr lang="en-GB" altLang="en-US" sz="2000" u="sng">
              <a:latin typeface="Comic Sans MS" pitchFamily="66" charset="0"/>
            </a:endParaRPr>
          </a:p>
        </p:txBody>
      </p:sp>
      <p:pic>
        <p:nvPicPr>
          <p:cNvPr id="2050" name="Picture 2" descr="https://encrypted-tbn0.gstatic.com/images?q=tbn:ANd9GcTP7AortlNvyh2GruJtZOE6vtr6msAjYx76DqSm_uhZW0T8IVu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975960"/>
            <a:ext cx="249555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ck of Confidence or Fear of Fail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510" y="3361598"/>
            <a:ext cx="1914525"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117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style>
          <a:lnRef idx="1">
            <a:schemeClr val="accent1"/>
          </a:lnRef>
          <a:fillRef idx="2">
            <a:schemeClr val="accent1"/>
          </a:fillRef>
          <a:effectRef idx="1">
            <a:schemeClr val="accent1"/>
          </a:effectRef>
          <a:fontRef idx="minor">
            <a:schemeClr val="dk1"/>
          </a:fontRef>
        </p:style>
        <p:txBody>
          <a:bodyPr/>
          <a:lstStyle/>
          <a:p>
            <a:r>
              <a:rPr lang="en-GB" dirty="0">
                <a:latin typeface="Comic Sans MS" panose="030F0702030302020204" pitchFamily="66" charset="0"/>
              </a:rPr>
              <a:t>Key Issues</a:t>
            </a:r>
          </a:p>
        </p:txBody>
      </p:sp>
      <p:sp>
        <p:nvSpPr>
          <p:cNvPr id="3" name="Content Placeholder 2"/>
          <p:cNvSpPr>
            <a:spLocks noGrp="1"/>
          </p:cNvSpPr>
          <p:nvPr>
            <p:ph idx="1"/>
          </p:nvPr>
        </p:nvSpPr>
        <p:spPr>
          <a:xfrm>
            <a:off x="457200" y="1700808"/>
            <a:ext cx="8229600" cy="4525963"/>
          </a:xfrm>
        </p:spPr>
        <p:txBody>
          <a:bodyPr>
            <a:normAutofit lnSpcReduction="10000"/>
          </a:bodyPr>
          <a:lstStyle/>
          <a:p>
            <a:pPr marL="514350" indent="-514350">
              <a:buFont typeface="+mj-lt"/>
              <a:buAutoNum type="arabicParenR"/>
            </a:pPr>
            <a:r>
              <a:rPr lang="en-GB" dirty="0">
                <a:solidFill>
                  <a:srgbClr val="00B050"/>
                </a:solidFill>
                <a:latin typeface="Comic Sans MS" panose="030F0702030302020204" pitchFamily="66" charset="0"/>
              </a:rPr>
              <a:t>Weathering</a:t>
            </a:r>
          </a:p>
          <a:p>
            <a:pPr marL="514350" indent="-514350">
              <a:buFont typeface="+mj-lt"/>
              <a:buAutoNum type="arabicParenR"/>
            </a:pPr>
            <a:r>
              <a:rPr lang="en-GB" dirty="0">
                <a:solidFill>
                  <a:srgbClr val="00B050"/>
                </a:solidFill>
                <a:latin typeface="Comic Sans MS" panose="030F0702030302020204" pitchFamily="66" charset="0"/>
              </a:rPr>
              <a:t>Beach Formation</a:t>
            </a:r>
          </a:p>
          <a:p>
            <a:pPr marL="514350" indent="-514350">
              <a:buFont typeface="+mj-lt"/>
              <a:buAutoNum type="arabicParenR"/>
            </a:pPr>
            <a:r>
              <a:rPr lang="en-GB" dirty="0">
                <a:solidFill>
                  <a:srgbClr val="00B050"/>
                </a:solidFill>
                <a:latin typeface="Comic Sans MS" panose="030F0702030302020204" pitchFamily="66" charset="0"/>
              </a:rPr>
              <a:t>Cliff Collapse</a:t>
            </a:r>
          </a:p>
          <a:p>
            <a:pPr marL="514350" indent="-514350">
              <a:buFont typeface="+mj-lt"/>
              <a:buAutoNum type="arabicParenR"/>
            </a:pPr>
            <a:r>
              <a:rPr lang="en-GB" dirty="0">
                <a:solidFill>
                  <a:srgbClr val="00B050"/>
                </a:solidFill>
                <a:latin typeface="Comic Sans MS" panose="030F0702030302020204" pitchFamily="66" charset="0"/>
              </a:rPr>
              <a:t>Spit/Bar</a:t>
            </a:r>
          </a:p>
          <a:p>
            <a:pPr marL="514350" indent="-514350">
              <a:buFont typeface="+mj-lt"/>
              <a:buAutoNum type="arabicParenR"/>
            </a:pPr>
            <a:r>
              <a:rPr lang="en-GB" dirty="0">
                <a:solidFill>
                  <a:srgbClr val="00B050"/>
                </a:solidFill>
                <a:latin typeface="Comic Sans MS" panose="030F0702030302020204" pitchFamily="66" charset="0"/>
              </a:rPr>
              <a:t>Holderness</a:t>
            </a:r>
          </a:p>
          <a:p>
            <a:pPr marL="514350" indent="-514350">
              <a:buFont typeface="+mj-lt"/>
              <a:buAutoNum type="arabicParenR"/>
            </a:pPr>
            <a:r>
              <a:rPr lang="en-GB" dirty="0">
                <a:solidFill>
                  <a:srgbClr val="00B050"/>
                </a:solidFill>
                <a:latin typeface="Comic Sans MS" panose="030F0702030302020204" pitchFamily="66" charset="0"/>
              </a:rPr>
              <a:t>Wave Cut Platforms</a:t>
            </a:r>
          </a:p>
          <a:p>
            <a:pPr marL="514350" indent="-514350">
              <a:buFont typeface="+mj-lt"/>
              <a:buAutoNum type="arabicParenR"/>
            </a:pPr>
            <a:r>
              <a:rPr lang="en-GB" dirty="0">
                <a:solidFill>
                  <a:srgbClr val="00B050"/>
                </a:solidFill>
                <a:latin typeface="Comic Sans MS" panose="030F0702030302020204" pitchFamily="66" charset="0"/>
              </a:rPr>
              <a:t>Coastal Defences </a:t>
            </a:r>
          </a:p>
          <a:p>
            <a:pPr marL="514350" indent="-514350">
              <a:buFont typeface="+mj-lt"/>
              <a:buAutoNum type="arabicParenR"/>
            </a:pPr>
            <a:r>
              <a:rPr lang="en-GB" dirty="0">
                <a:solidFill>
                  <a:srgbClr val="00B050"/>
                </a:solidFill>
                <a:latin typeface="Comic Sans MS" panose="030F0702030302020204" pitchFamily="66" charset="0"/>
              </a:rPr>
              <a:t>Waves</a:t>
            </a:r>
          </a:p>
        </p:txBody>
      </p:sp>
    </p:spTree>
    <p:extLst>
      <p:ext uri="{BB962C8B-B14F-4D97-AF65-F5344CB8AC3E}">
        <p14:creationId xmlns:p14="http://schemas.microsoft.com/office/powerpoint/2010/main" val="292821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3848"/>
            <a:ext cx="9144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Comic Sans MS" panose="030F0702030302020204" pitchFamily="66" charset="0"/>
              </a:rPr>
              <a:t>Weathering means……………………………………………………………………………………………………………………………………………………………….</a:t>
            </a:r>
          </a:p>
        </p:txBody>
      </p:sp>
      <p:sp>
        <p:nvSpPr>
          <p:cNvPr id="3" name="Rectangle 2"/>
          <p:cNvSpPr/>
          <p:nvPr/>
        </p:nvSpPr>
        <p:spPr>
          <a:xfrm>
            <a:off x="3563888" y="0"/>
            <a:ext cx="216024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u="sng" dirty="0">
                <a:solidFill>
                  <a:schemeClr val="tx1"/>
                </a:solidFill>
                <a:latin typeface="Comic Sans MS" panose="030F0702030302020204" pitchFamily="66" charset="0"/>
              </a:rPr>
              <a:t>Weathering</a:t>
            </a:r>
          </a:p>
        </p:txBody>
      </p:sp>
      <p:pic>
        <p:nvPicPr>
          <p:cNvPr id="4" name="Picture 3" descr="http://2.bp.blogspot.com/_T-gpSauujxw/RwJEencLyiI/AAAAAAAAAEo/v5am34mOsqA/s400/freeze-thaw+weathering.jpg"/>
          <p:cNvPicPr/>
          <p:nvPr/>
        </p:nvPicPr>
        <p:blipFill>
          <a:blip r:embed="rId2" cstate="print"/>
          <a:srcRect/>
          <a:stretch>
            <a:fillRect/>
          </a:stretch>
        </p:blipFill>
        <p:spPr bwMode="auto">
          <a:xfrm>
            <a:off x="129621" y="2627104"/>
            <a:ext cx="1819275" cy="3810000"/>
          </a:xfrm>
          <a:prstGeom prst="rect">
            <a:avLst/>
          </a:prstGeom>
          <a:noFill/>
          <a:ln w="9525">
            <a:noFill/>
            <a:miter lim="800000"/>
            <a:headEnd/>
            <a:tailEnd/>
          </a:ln>
        </p:spPr>
      </p:pic>
      <p:sp>
        <p:nvSpPr>
          <p:cNvPr id="5" name="Rectangle 4"/>
          <p:cNvSpPr/>
          <p:nvPr/>
        </p:nvSpPr>
        <p:spPr>
          <a:xfrm>
            <a:off x="76628" y="975584"/>
            <a:ext cx="3923929" cy="1116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u="sng" dirty="0">
                <a:solidFill>
                  <a:schemeClr val="tx1"/>
                </a:solidFill>
                <a:latin typeface="Comic Sans MS" panose="030F0702030302020204" pitchFamily="66" charset="0"/>
              </a:rPr>
              <a:t>Physical weathering:</a:t>
            </a:r>
          </a:p>
          <a:p>
            <a:r>
              <a:rPr lang="en-GB" sz="1400" dirty="0">
                <a:solidFill>
                  <a:schemeClr val="tx1"/>
                </a:solidFill>
                <a:latin typeface="Comic Sans MS" panose="030F0702030302020204" pitchFamily="66" charset="0"/>
              </a:rPr>
              <a:t>What type of weathering is pictured below?</a:t>
            </a:r>
          </a:p>
          <a:p>
            <a:endParaRPr lang="en-GB" sz="1400" dirty="0">
              <a:solidFill>
                <a:schemeClr val="tx1"/>
              </a:solidFill>
              <a:latin typeface="Comic Sans MS" panose="030F0702030302020204" pitchFamily="66" charset="0"/>
            </a:endParaRPr>
          </a:p>
          <a:p>
            <a:r>
              <a:rPr lang="en-GB" sz="1400" dirty="0">
                <a:solidFill>
                  <a:schemeClr val="tx1"/>
                </a:solidFill>
                <a:latin typeface="Comic Sans MS" panose="030F0702030302020204" pitchFamily="66" charset="0"/>
              </a:rPr>
              <a:t>………………………………………………………………………………</a:t>
            </a:r>
          </a:p>
        </p:txBody>
      </p:sp>
      <p:sp>
        <p:nvSpPr>
          <p:cNvPr id="6" name="Rectangle 5"/>
          <p:cNvSpPr/>
          <p:nvPr/>
        </p:nvSpPr>
        <p:spPr>
          <a:xfrm>
            <a:off x="2038593" y="2249624"/>
            <a:ext cx="3502605" cy="42723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Comic Sans MS" panose="030F0702030302020204" pitchFamily="66" charset="0"/>
              </a:rPr>
              <a:t>Explain what is happening at each stage:</a:t>
            </a:r>
          </a:p>
          <a:p>
            <a:r>
              <a:rPr lang="en-GB" sz="1400" dirty="0">
                <a:solidFill>
                  <a:schemeClr val="tx1"/>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 name="Rectangle 6"/>
          <p:cNvSpPr/>
          <p:nvPr/>
        </p:nvSpPr>
        <p:spPr>
          <a:xfrm>
            <a:off x="5680482" y="930135"/>
            <a:ext cx="3399910" cy="1600438"/>
          </a:xfrm>
          <a:prstGeom prst="rect">
            <a:avLst/>
          </a:prstGeom>
          <a:ln>
            <a:solidFill>
              <a:schemeClr val="tx1"/>
            </a:solidFill>
          </a:ln>
        </p:spPr>
        <p:txBody>
          <a:bodyPr wrap="square">
            <a:spAutoFit/>
          </a:bodyPr>
          <a:lstStyle/>
          <a:p>
            <a:pPr algn="just">
              <a:spcAft>
                <a:spcPts val="0"/>
              </a:spcAft>
            </a:pPr>
            <a:r>
              <a:rPr lang="en-GB" sz="1400" b="1" u="sng" dirty="0">
                <a:latin typeface="Comic Sans MS" panose="030F0702030302020204" pitchFamily="66" charset="0"/>
                <a:ea typeface="Times New Roman" panose="02020603050405020304" pitchFamily="18" charset="0"/>
                <a:cs typeface="Times New Roman" panose="02020603050405020304" pitchFamily="18" charset="0"/>
              </a:rPr>
              <a:t>Chemical Weathering</a:t>
            </a:r>
            <a:endParaRPr lang="en-GB" sz="1400" dirty="0">
              <a:latin typeface="Comic Sans MS" panose="030F0702030302020204" pitchFamily="66" charset="0"/>
              <a:ea typeface="Times New Roman" panose="02020603050405020304" pitchFamily="18" charset="0"/>
              <a:cs typeface="Times New Roman" panose="02020603050405020304" pitchFamily="18" charset="0"/>
            </a:endParaRPr>
          </a:p>
          <a:p>
            <a:pPr algn="just">
              <a:spcAft>
                <a:spcPts val="0"/>
              </a:spcAft>
            </a:pPr>
            <a:r>
              <a:rPr lang="en-GB" sz="1400" dirty="0">
                <a:latin typeface="Comic Sans MS" panose="030F0702030302020204" pitchFamily="66" charset="0"/>
                <a:ea typeface="Times New Roman" panose="02020603050405020304" pitchFamily="18" charset="0"/>
                <a:cs typeface="Times New Roman" panose="02020603050405020304" pitchFamily="18" charset="0"/>
              </a:rPr>
              <a:t>This happens when the rock’s mineral composition is changed, leading to the disintegration of the rock.  The main process of chemical weathering is............................. and this happens in ...................... rocks.  </a:t>
            </a:r>
            <a:endParaRPr lang="en-GB" sz="1400"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8" name="Rectangle 7"/>
          <p:cNvSpPr/>
          <p:nvPr/>
        </p:nvSpPr>
        <p:spPr>
          <a:xfrm>
            <a:off x="5700018" y="3034629"/>
            <a:ext cx="3360837" cy="3323987"/>
          </a:xfrm>
          <a:prstGeom prst="rect">
            <a:avLst/>
          </a:prstGeom>
          <a:ln>
            <a:solidFill>
              <a:schemeClr val="tx1"/>
            </a:solidFill>
          </a:ln>
        </p:spPr>
        <p:txBody>
          <a:bodyPr wrap="square">
            <a:spAutoFit/>
          </a:bodyPr>
          <a:lstStyle/>
          <a:p>
            <a:pPr algn="just">
              <a:spcAft>
                <a:spcPts val="0"/>
              </a:spcAft>
            </a:pPr>
            <a:r>
              <a:rPr lang="en-GB" sz="1400" b="1" u="sng" dirty="0">
                <a:latin typeface="Comic Sans MS" panose="030F0702030302020204" pitchFamily="66" charset="0"/>
                <a:ea typeface="Times New Roman" panose="02020603050405020304" pitchFamily="18" charset="0"/>
                <a:cs typeface="Times New Roman" panose="02020603050405020304" pitchFamily="18" charset="0"/>
              </a:rPr>
              <a:t>Biological Weathering</a:t>
            </a:r>
            <a:endParaRPr lang="en-GB" sz="1400" dirty="0">
              <a:latin typeface="Comic Sans MS" panose="030F0702030302020204" pitchFamily="66" charset="0"/>
              <a:ea typeface="Times New Roman" panose="02020603050405020304" pitchFamily="18" charset="0"/>
              <a:cs typeface="Times New Roman" panose="02020603050405020304" pitchFamily="18" charset="0"/>
            </a:endParaRPr>
          </a:p>
          <a:p>
            <a:pPr algn="just">
              <a:spcAft>
                <a:spcPts val="0"/>
              </a:spcAft>
            </a:pPr>
            <a:r>
              <a:rPr lang="en-GB" sz="1400" dirty="0">
                <a:latin typeface="Comic Sans MS" panose="030F0702030302020204" pitchFamily="66" charset="0"/>
                <a:ea typeface="Times New Roman" panose="02020603050405020304" pitchFamily="18" charset="0"/>
                <a:cs typeface="Times New Roman" panose="02020603050405020304" pitchFamily="18" charset="0"/>
              </a:rPr>
              <a:t>This is caused by plants and animals.  </a:t>
            </a:r>
          </a:p>
          <a:p>
            <a:pPr algn="just">
              <a:spcAft>
                <a:spcPts val="0"/>
              </a:spcAft>
            </a:pPr>
            <a:r>
              <a:rPr lang="en-GB" sz="1400" dirty="0">
                <a:latin typeface="Comic Sans MS" panose="030F0702030302020204" pitchFamily="66" charset="0"/>
                <a:ea typeface="Times New Roman" panose="02020603050405020304" pitchFamily="18" charset="0"/>
                <a:cs typeface="Times New Roman" panose="02020603050405020304" pitchFamily="18" charset="0"/>
              </a:rPr>
              <a:t>Explain how both of these cause biological weathering.  </a:t>
            </a:r>
          </a:p>
          <a:p>
            <a:pPr algn="just">
              <a:spcAft>
                <a:spcPts val="0"/>
              </a:spcAft>
            </a:pPr>
            <a:r>
              <a:rPr lang="en-GB" sz="1400" dirty="0">
                <a:latin typeface="Comic Sans MS" panose="030F0702030302020204" pitchFamily="66"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400" dirty="0">
              <a:effectLst/>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032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style>
          <a:lnRef idx="1">
            <a:schemeClr val="accent1"/>
          </a:lnRef>
          <a:fillRef idx="2">
            <a:schemeClr val="accent1"/>
          </a:fillRef>
          <a:effectRef idx="1">
            <a:schemeClr val="accent1"/>
          </a:effectRef>
          <a:fontRef idx="minor">
            <a:schemeClr val="dk1"/>
          </a:fontRef>
        </p:style>
        <p:txBody>
          <a:bodyPr/>
          <a:lstStyle/>
          <a:p>
            <a:r>
              <a:rPr lang="en-GB" dirty="0">
                <a:latin typeface="Comic Sans MS" panose="030F0702030302020204" pitchFamily="66" charset="0"/>
              </a:rPr>
              <a:t>Key Issues</a:t>
            </a:r>
          </a:p>
        </p:txBody>
      </p:sp>
      <p:sp>
        <p:nvSpPr>
          <p:cNvPr id="3" name="Content Placeholder 2"/>
          <p:cNvSpPr>
            <a:spLocks noGrp="1"/>
          </p:cNvSpPr>
          <p:nvPr>
            <p:ph idx="1"/>
          </p:nvPr>
        </p:nvSpPr>
        <p:spPr>
          <a:xfrm>
            <a:off x="457200" y="1700808"/>
            <a:ext cx="8229600" cy="4525963"/>
          </a:xfrm>
        </p:spPr>
        <p:txBody>
          <a:bodyPr>
            <a:normAutofit lnSpcReduction="10000"/>
          </a:bodyPr>
          <a:lstStyle/>
          <a:p>
            <a:pPr marL="514350" indent="-514350">
              <a:buFont typeface="+mj-lt"/>
              <a:buAutoNum type="arabicParenR"/>
            </a:pPr>
            <a:r>
              <a:rPr lang="en-GB" dirty="0">
                <a:solidFill>
                  <a:srgbClr val="FF0000"/>
                </a:solidFill>
                <a:latin typeface="Comic Sans MS" panose="030F0702030302020204" pitchFamily="66" charset="0"/>
              </a:rPr>
              <a:t>Weathering</a:t>
            </a:r>
          </a:p>
          <a:p>
            <a:pPr marL="514350" indent="-514350">
              <a:buFont typeface="+mj-lt"/>
              <a:buAutoNum type="arabicParenR"/>
            </a:pPr>
            <a:r>
              <a:rPr lang="en-GB" dirty="0">
                <a:solidFill>
                  <a:srgbClr val="FF0000"/>
                </a:solidFill>
                <a:latin typeface="Comic Sans MS" panose="030F0702030302020204" pitchFamily="66" charset="0"/>
              </a:rPr>
              <a:t>Beach Formation</a:t>
            </a:r>
          </a:p>
          <a:p>
            <a:pPr marL="514350" indent="-514350">
              <a:buFont typeface="+mj-lt"/>
              <a:buAutoNum type="arabicParenR"/>
            </a:pPr>
            <a:r>
              <a:rPr lang="en-GB" dirty="0">
                <a:solidFill>
                  <a:srgbClr val="FF0000"/>
                </a:solidFill>
                <a:latin typeface="Comic Sans MS" panose="030F0702030302020204" pitchFamily="66" charset="0"/>
              </a:rPr>
              <a:t>Cliff Collapse</a:t>
            </a:r>
          </a:p>
          <a:p>
            <a:pPr marL="514350" indent="-514350">
              <a:buFont typeface="+mj-lt"/>
              <a:buAutoNum type="arabicParenR"/>
            </a:pPr>
            <a:r>
              <a:rPr lang="en-GB">
                <a:solidFill>
                  <a:srgbClr val="FF0000"/>
                </a:solidFill>
                <a:latin typeface="Comic Sans MS" panose="030F0702030302020204" pitchFamily="66" charset="0"/>
              </a:rPr>
              <a:t>Spit/Bar</a:t>
            </a:r>
            <a:endParaRPr lang="en-GB" dirty="0">
              <a:solidFill>
                <a:srgbClr val="FF0000"/>
              </a:solidFill>
              <a:latin typeface="Comic Sans MS" panose="030F0702030302020204" pitchFamily="66" charset="0"/>
            </a:endParaRPr>
          </a:p>
          <a:p>
            <a:pPr marL="514350" indent="-514350">
              <a:buFont typeface="+mj-lt"/>
              <a:buAutoNum type="arabicParenR"/>
            </a:pPr>
            <a:r>
              <a:rPr lang="en-GB" dirty="0">
                <a:solidFill>
                  <a:srgbClr val="FF0000"/>
                </a:solidFill>
                <a:latin typeface="Comic Sans MS" panose="030F0702030302020204" pitchFamily="66" charset="0"/>
              </a:rPr>
              <a:t>Holderness</a:t>
            </a:r>
          </a:p>
          <a:p>
            <a:pPr marL="514350" indent="-514350">
              <a:buFont typeface="+mj-lt"/>
              <a:buAutoNum type="arabicParenR"/>
            </a:pPr>
            <a:r>
              <a:rPr lang="en-GB" dirty="0">
                <a:solidFill>
                  <a:srgbClr val="FF0000"/>
                </a:solidFill>
                <a:latin typeface="Comic Sans MS" panose="030F0702030302020204" pitchFamily="66" charset="0"/>
              </a:rPr>
              <a:t>Wave Cut Platforms</a:t>
            </a:r>
          </a:p>
          <a:p>
            <a:pPr marL="514350" indent="-514350">
              <a:buFont typeface="+mj-lt"/>
              <a:buAutoNum type="arabicParenR"/>
            </a:pPr>
            <a:r>
              <a:rPr lang="en-GB" dirty="0">
                <a:solidFill>
                  <a:srgbClr val="FF0000"/>
                </a:solidFill>
                <a:latin typeface="Comic Sans MS" panose="030F0702030302020204" pitchFamily="66" charset="0"/>
              </a:rPr>
              <a:t>Coastal Defences </a:t>
            </a:r>
          </a:p>
          <a:p>
            <a:pPr marL="514350" indent="-514350">
              <a:buFont typeface="+mj-lt"/>
              <a:buAutoNum type="arabicParenR"/>
            </a:pPr>
            <a:r>
              <a:rPr lang="en-GB" dirty="0">
                <a:solidFill>
                  <a:srgbClr val="FF0000"/>
                </a:solidFill>
                <a:latin typeface="Comic Sans MS" panose="030F0702030302020204" pitchFamily="66" charset="0"/>
              </a:rPr>
              <a:t>Waves</a:t>
            </a:r>
          </a:p>
        </p:txBody>
      </p:sp>
    </p:spTree>
    <p:extLst>
      <p:ext uri="{BB962C8B-B14F-4D97-AF65-F5344CB8AC3E}">
        <p14:creationId xmlns:p14="http://schemas.microsoft.com/office/powerpoint/2010/main" val="309062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1164274" y="1526909"/>
            <a:ext cx="6636986" cy="38164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b="1" dirty="0">
                <a:latin typeface="Comic Sans MS" panose="030F0702030302020204" pitchFamily="66" charset="0"/>
              </a:rPr>
              <a:t>Explain the formation of a beach. (</a:t>
            </a:r>
            <a:r>
              <a:rPr lang="en-GB" sz="2000" b="1" i="1" u="sng" dirty="0">
                <a:latin typeface="Comic Sans MS" panose="030F0702030302020204" pitchFamily="66" charset="0"/>
              </a:rPr>
              <a:t>4 marks</a:t>
            </a:r>
            <a:r>
              <a:rPr lang="en-GB" sz="2000" b="1" dirty="0">
                <a:latin typeface="Comic Sans MS" panose="030F0702030302020204" pitchFamily="66" charset="0"/>
              </a:rPr>
              <a:t>) </a:t>
            </a:r>
            <a:r>
              <a:rPr lang="en-GB" sz="2000" dirty="0">
                <a:latin typeface="Comic Sans MS" panose="030F0702030302020204" pitchFamily="66" charset="0"/>
              </a:rPr>
              <a:t>(Complete the sheet to show the correct answer). </a:t>
            </a:r>
            <a:endParaRPr lang="en-GB" sz="2000" b="1" dirty="0">
              <a:latin typeface="Comic Sans MS" panose="030F0702030302020204" pitchFamily="66" charset="0"/>
            </a:endParaRPr>
          </a:p>
          <a:p>
            <a:endParaRPr lang="en-GB" sz="2000" b="1" dirty="0">
              <a:latin typeface="Comic Sans MS" panose="030F0702030302020204" pitchFamily="66" charset="0"/>
            </a:endParaRPr>
          </a:p>
          <a:p>
            <a:r>
              <a:rPr lang="en-GB" b="1" i="1" dirty="0">
                <a:latin typeface="Comic Sans MS" panose="030F0702030302020204" pitchFamily="66" charset="0"/>
              </a:rPr>
              <a:t>Deposition/Erosion</a:t>
            </a:r>
            <a:r>
              <a:rPr lang="en-GB" i="1" dirty="0">
                <a:latin typeface="Comic Sans MS" panose="030F0702030302020204" pitchFamily="66" charset="0"/>
              </a:rPr>
              <a:t> is the main process responsible for the formation of a beach. For this to occur, waves must have </a:t>
            </a:r>
            <a:r>
              <a:rPr lang="en-GB" b="1" i="1" dirty="0">
                <a:latin typeface="Comic Sans MS" panose="030F0702030302020204" pitchFamily="66" charset="0"/>
              </a:rPr>
              <a:t>excess/limited</a:t>
            </a:r>
            <a:r>
              <a:rPr lang="en-GB" i="1" dirty="0">
                <a:latin typeface="Comic Sans MS" panose="030F0702030302020204" pitchFamily="66" charset="0"/>
              </a:rPr>
              <a:t> energy and so beaches often form in </a:t>
            </a:r>
            <a:r>
              <a:rPr lang="en-GB" b="1" i="1" dirty="0">
                <a:latin typeface="Comic Sans MS" panose="030F0702030302020204" pitchFamily="66" charset="0"/>
              </a:rPr>
              <a:t>open/sheltered</a:t>
            </a:r>
            <a:r>
              <a:rPr lang="en-GB" i="1" dirty="0">
                <a:latin typeface="Comic Sans MS" panose="030F0702030302020204" pitchFamily="66" charset="0"/>
              </a:rPr>
              <a:t> areas such as </a:t>
            </a:r>
            <a:r>
              <a:rPr lang="en-GB" b="1" i="1" dirty="0">
                <a:latin typeface="Comic Sans MS" panose="030F0702030302020204" pitchFamily="66" charset="0"/>
              </a:rPr>
              <a:t>bays/headlands</a:t>
            </a:r>
            <a:r>
              <a:rPr lang="en-GB" i="1" dirty="0">
                <a:latin typeface="Comic Sans MS" panose="030F0702030302020204" pitchFamily="66" charset="0"/>
              </a:rPr>
              <a:t> where wave energy is </a:t>
            </a:r>
            <a:r>
              <a:rPr lang="en-GB" b="1" i="1" dirty="0">
                <a:latin typeface="Comic Sans MS" panose="030F0702030302020204" pitchFamily="66" charset="0"/>
              </a:rPr>
              <a:t>less/more</a:t>
            </a:r>
            <a:r>
              <a:rPr lang="en-GB" i="1" dirty="0">
                <a:latin typeface="Comic Sans MS" panose="030F0702030302020204" pitchFamily="66" charset="0"/>
              </a:rPr>
              <a:t> than on exposed </a:t>
            </a:r>
            <a:r>
              <a:rPr lang="en-GB" b="1" i="1" dirty="0">
                <a:latin typeface="Comic Sans MS" panose="030F0702030302020204" pitchFamily="66" charset="0"/>
              </a:rPr>
              <a:t>bays/headlands</a:t>
            </a:r>
            <a:r>
              <a:rPr lang="en-GB" i="1" dirty="0">
                <a:latin typeface="Comic Sans MS" panose="030F0702030302020204" pitchFamily="66" charset="0"/>
              </a:rPr>
              <a:t>. Here, waves are likely to be </a:t>
            </a:r>
            <a:r>
              <a:rPr lang="en-GB" b="1" i="1" dirty="0">
                <a:latin typeface="Comic Sans MS" panose="030F0702030302020204" pitchFamily="66" charset="0"/>
              </a:rPr>
              <a:t>constructive/destructive</a:t>
            </a:r>
            <a:r>
              <a:rPr lang="en-GB" i="1" dirty="0">
                <a:latin typeface="Comic Sans MS" panose="030F0702030302020204" pitchFamily="66" charset="0"/>
              </a:rPr>
              <a:t> where the </a:t>
            </a:r>
            <a:r>
              <a:rPr lang="en-GB" b="1" i="1" dirty="0">
                <a:latin typeface="Comic Sans MS" panose="030F0702030302020204" pitchFamily="66" charset="0"/>
              </a:rPr>
              <a:t>backwash/swash</a:t>
            </a:r>
            <a:r>
              <a:rPr lang="en-GB" i="1" dirty="0">
                <a:latin typeface="Comic Sans MS" panose="030F0702030302020204" pitchFamily="66" charset="0"/>
              </a:rPr>
              <a:t> is dominant and the </a:t>
            </a:r>
            <a:r>
              <a:rPr lang="en-GB" b="1" i="1" dirty="0">
                <a:latin typeface="Comic Sans MS" panose="030F0702030302020204" pitchFamily="66" charset="0"/>
              </a:rPr>
              <a:t>backwash/swash</a:t>
            </a:r>
            <a:r>
              <a:rPr lang="en-GB" i="1" dirty="0">
                <a:latin typeface="Comic Sans MS" panose="030F0702030302020204" pitchFamily="66" charset="0"/>
              </a:rPr>
              <a:t> </a:t>
            </a:r>
            <a:r>
              <a:rPr lang="en-GB" b="1" i="1" dirty="0">
                <a:latin typeface="Comic Sans MS" panose="030F0702030302020204" pitchFamily="66" charset="0"/>
              </a:rPr>
              <a:t>stronger/weaker</a:t>
            </a:r>
            <a:r>
              <a:rPr lang="en-GB" i="1" dirty="0">
                <a:latin typeface="Comic Sans MS" panose="030F0702030302020204" pitchFamily="66" charset="0"/>
              </a:rPr>
              <a:t> so that material is left on the beach rather than being taken away by the waves. </a:t>
            </a:r>
          </a:p>
          <a:p>
            <a:endParaRPr lang="en-GB" sz="2000" dirty="0">
              <a:latin typeface="Comic Sans MS" panose="030F0702030302020204" pitchFamily="66" charset="0"/>
            </a:endParaRPr>
          </a:p>
        </p:txBody>
      </p:sp>
      <p:sp>
        <p:nvSpPr>
          <p:cNvPr id="3" name="TextBox 2"/>
          <p:cNvSpPr txBox="1"/>
          <p:nvPr/>
        </p:nvSpPr>
        <p:spPr>
          <a:xfrm rot="16200000">
            <a:off x="3161723" y="1526910"/>
            <a:ext cx="6636986" cy="38164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b="1" dirty="0">
                <a:latin typeface="Comic Sans MS" panose="030F0702030302020204" pitchFamily="66" charset="0"/>
              </a:rPr>
              <a:t>Explain the formation of a beach. (</a:t>
            </a:r>
            <a:r>
              <a:rPr lang="en-GB" sz="2000" b="1" i="1" u="sng" dirty="0">
                <a:latin typeface="Comic Sans MS" panose="030F0702030302020204" pitchFamily="66" charset="0"/>
              </a:rPr>
              <a:t>4 marks</a:t>
            </a:r>
            <a:r>
              <a:rPr lang="en-GB" sz="2000" b="1" dirty="0">
                <a:latin typeface="Comic Sans MS" panose="030F0702030302020204" pitchFamily="66" charset="0"/>
              </a:rPr>
              <a:t>) </a:t>
            </a:r>
            <a:r>
              <a:rPr lang="en-GB" sz="2000" dirty="0">
                <a:latin typeface="Comic Sans MS" panose="030F0702030302020204" pitchFamily="66" charset="0"/>
              </a:rPr>
              <a:t>(Complete the sheet to show the correct answer). </a:t>
            </a:r>
            <a:endParaRPr lang="en-GB" sz="2000" b="1" dirty="0">
              <a:latin typeface="Comic Sans MS" panose="030F0702030302020204" pitchFamily="66" charset="0"/>
            </a:endParaRPr>
          </a:p>
          <a:p>
            <a:endParaRPr lang="en-GB" sz="2000" b="1" dirty="0">
              <a:latin typeface="Comic Sans MS" panose="030F0702030302020204" pitchFamily="66" charset="0"/>
            </a:endParaRPr>
          </a:p>
          <a:p>
            <a:r>
              <a:rPr lang="en-GB" b="1" i="1" dirty="0">
                <a:latin typeface="Comic Sans MS" panose="030F0702030302020204" pitchFamily="66" charset="0"/>
              </a:rPr>
              <a:t>Deposition/Erosion</a:t>
            </a:r>
            <a:r>
              <a:rPr lang="en-GB" i="1" dirty="0">
                <a:latin typeface="Comic Sans MS" panose="030F0702030302020204" pitchFamily="66" charset="0"/>
              </a:rPr>
              <a:t> is the main process responsible for the formation of a beach. For this to occur, waves must have </a:t>
            </a:r>
            <a:r>
              <a:rPr lang="en-GB" b="1" i="1" dirty="0">
                <a:latin typeface="Comic Sans MS" panose="030F0702030302020204" pitchFamily="66" charset="0"/>
              </a:rPr>
              <a:t>excess/limited</a:t>
            </a:r>
            <a:r>
              <a:rPr lang="en-GB" i="1" dirty="0">
                <a:latin typeface="Comic Sans MS" panose="030F0702030302020204" pitchFamily="66" charset="0"/>
              </a:rPr>
              <a:t> energy and so beaches often form in </a:t>
            </a:r>
            <a:r>
              <a:rPr lang="en-GB" b="1" i="1" dirty="0">
                <a:latin typeface="Comic Sans MS" panose="030F0702030302020204" pitchFamily="66" charset="0"/>
              </a:rPr>
              <a:t>open/sheltered</a:t>
            </a:r>
            <a:r>
              <a:rPr lang="en-GB" i="1" dirty="0">
                <a:latin typeface="Comic Sans MS" panose="030F0702030302020204" pitchFamily="66" charset="0"/>
              </a:rPr>
              <a:t> areas such as </a:t>
            </a:r>
            <a:r>
              <a:rPr lang="en-GB" b="1" i="1" dirty="0">
                <a:latin typeface="Comic Sans MS" panose="030F0702030302020204" pitchFamily="66" charset="0"/>
              </a:rPr>
              <a:t>bays/headlands</a:t>
            </a:r>
            <a:r>
              <a:rPr lang="en-GB" i="1" dirty="0">
                <a:latin typeface="Comic Sans MS" panose="030F0702030302020204" pitchFamily="66" charset="0"/>
              </a:rPr>
              <a:t> where wave energy is </a:t>
            </a:r>
            <a:r>
              <a:rPr lang="en-GB" b="1" i="1" dirty="0">
                <a:latin typeface="Comic Sans MS" panose="030F0702030302020204" pitchFamily="66" charset="0"/>
              </a:rPr>
              <a:t>less/more</a:t>
            </a:r>
            <a:r>
              <a:rPr lang="en-GB" i="1" dirty="0">
                <a:latin typeface="Comic Sans MS" panose="030F0702030302020204" pitchFamily="66" charset="0"/>
              </a:rPr>
              <a:t> than on exposed </a:t>
            </a:r>
            <a:r>
              <a:rPr lang="en-GB" b="1" i="1" dirty="0">
                <a:latin typeface="Comic Sans MS" panose="030F0702030302020204" pitchFamily="66" charset="0"/>
              </a:rPr>
              <a:t>bays/headlands</a:t>
            </a:r>
            <a:r>
              <a:rPr lang="en-GB" i="1" dirty="0">
                <a:latin typeface="Comic Sans MS" panose="030F0702030302020204" pitchFamily="66" charset="0"/>
              </a:rPr>
              <a:t>. Here, waves are likely to be </a:t>
            </a:r>
            <a:r>
              <a:rPr lang="en-GB" b="1" i="1" dirty="0">
                <a:latin typeface="Comic Sans MS" panose="030F0702030302020204" pitchFamily="66" charset="0"/>
              </a:rPr>
              <a:t>constructive/destructive</a:t>
            </a:r>
            <a:r>
              <a:rPr lang="en-GB" i="1" dirty="0">
                <a:latin typeface="Comic Sans MS" panose="030F0702030302020204" pitchFamily="66" charset="0"/>
              </a:rPr>
              <a:t> where the </a:t>
            </a:r>
            <a:r>
              <a:rPr lang="en-GB" b="1" i="1" dirty="0">
                <a:latin typeface="Comic Sans MS" panose="030F0702030302020204" pitchFamily="66" charset="0"/>
              </a:rPr>
              <a:t>backwash/swash</a:t>
            </a:r>
            <a:r>
              <a:rPr lang="en-GB" i="1" dirty="0">
                <a:latin typeface="Comic Sans MS" panose="030F0702030302020204" pitchFamily="66" charset="0"/>
              </a:rPr>
              <a:t> is dominant and the </a:t>
            </a:r>
            <a:r>
              <a:rPr lang="en-GB" b="1" i="1" dirty="0">
                <a:latin typeface="Comic Sans MS" panose="030F0702030302020204" pitchFamily="66" charset="0"/>
              </a:rPr>
              <a:t>backwash/swash</a:t>
            </a:r>
            <a:r>
              <a:rPr lang="en-GB" i="1" dirty="0">
                <a:latin typeface="Comic Sans MS" panose="030F0702030302020204" pitchFamily="66" charset="0"/>
              </a:rPr>
              <a:t> </a:t>
            </a:r>
            <a:r>
              <a:rPr lang="en-GB" b="1" i="1" dirty="0">
                <a:latin typeface="Comic Sans MS" panose="030F0702030302020204" pitchFamily="66" charset="0"/>
              </a:rPr>
              <a:t>stronger/weaker</a:t>
            </a:r>
            <a:r>
              <a:rPr lang="en-GB" i="1" dirty="0">
                <a:latin typeface="Comic Sans MS" panose="030F0702030302020204" pitchFamily="66" charset="0"/>
              </a:rPr>
              <a:t> so that material is left on the beach rather than being taken away by the waves. </a:t>
            </a:r>
          </a:p>
          <a:p>
            <a:endParaRPr lang="en-GB" sz="2000" dirty="0">
              <a:latin typeface="Comic Sans MS" panose="030F0702030302020204" pitchFamily="66" charset="0"/>
            </a:endParaRPr>
          </a:p>
        </p:txBody>
      </p:sp>
    </p:spTree>
    <p:extLst>
      <p:ext uri="{BB962C8B-B14F-4D97-AF65-F5344CB8AC3E}">
        <p14:creationId xmlns:p14="http://schemas.microsoft.com/office/powerpoint/2010/main" val="832518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3888" y="0"/>
            <a:ext cx="2160240" cy="297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u="sng" dirty="0">
                <a:solidFill>
                  <a:schemeClr val="tx1"/>
                </a:solidFill>
                <a:latin typeface="Comic Sans MS" panose="030F0702030302020204" pitchFamily="66" charset="0"/>
              </a:rPr>
              <a:t>Mass Movement </a:t>
            </a:r>
          </a:p>
        </p:txBody>
      </p:sp>
      <p:sp>
        <p:nvSpPr>
          <p:cNvPr id="3" name="Rectangle 2"/>
          <p:cNvSpPr/>
          <p:nvPr/>
        </p:nvSpPr>
        <p:spPr>
          <a:xfrm>
            <a:off x="70061" y="297216"/>
            <a:ext cx="8856984" cy="11155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Comic Sans MS" panose="030F0702030302020204" pitchFamily="66" charset="0"/>
              </a:rPr>
              <a:t>Cliff collapse for a number of reasons, including the rate and type of weathering acting upon the front edge of the cliff or the cliff face, human activity located on the top of the cliff and the rate and type of erosion occurring at the cliff base. These processes are dependent upon various factors including: the size and power of the waves attacking the coastline, the material that makes up the coastline, the structure of the rock and the climate of the area.  </a:t>
            </a:r>
          </a:p>
          <a:p>
            <a:endParaRPr lang="en-GB" sz="1200" dirty="0">
              <a:solidFill>
                <a:schemeClr val="tx1"/>
              </a:solidFill>
              <a:latin typeface="Comic Sans MS" panose="030F0702030302020204" pitchFamily="66" charset="0"/>
            </a:endParaRPr>
          </a:p>
          <a:p>
            <a:r>
              <a:rPr lang="en-GB" sz="1200" dirty="0">
                <a:solidFill>
                  <a:schemeClr val="tx1"/>
                </a:solidFill>
                <a:latin typeface="Comic Sans MS" panose="030F0702030302020204" pitchFamily="66" charset="0"/>
              </a:rPr>
              <a:t>Cliffs can collapse in a number of different movements, called Mass Movement. </a:t>
            </a:r>
          </a:p>
        </p:txBody>
      </p:sp>
      <p:sp>
        <p:nvSpPr>
          <p:cNvPr id="4" name="Rectangle 3"/>
          <p:cNvSpPr/>
          <p:nvPr/>
        </p:nvSpPr>
        <p:spPr>
          <a:xfrm>
            <a:off x="73581" y="1556792"/>
            <a:ext cx="970027" cy="471133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u="sng" dirty="0">
                <a:solidFill>
                  <a:schemeClr val="tx1"/>
                </a:solidFill>
                <a:latin typeface="Comic Sans MS" panose="030F0702030302020204" pitchFamily="66" charset="0"/>
              </a:rPr>
              <a:t>Slumping</a:t>
            </a:r>
          </a:p>
          <a:p>
            <a:r>
              <a:rPr lang="en-GB" sz="1200" dirty="0">
                <a:solidFill>
                  <a:schemeClr val="tx1"/>
                </a:solidFill>
                <a:latin typeface="Comic Sans MS" panose="030F0702030302020204" pitchFamily="66" charset="0"/>
              </a:rPr>
              <a:t>Here, water can build up in soils and add weight to it. The material moves down slope along a curved surface, leaving behind an exposed scarp face below the head of the slump, and producing a hummocky toe at the foot. </a:t>
            </a:r>
          </a:p>
        </p:txBody>
      </p:sp>
      <p:pic>
        <p:nvPicPr>
          <p:cNvPr id="5" name="Picture 4"/>
          <p:cNvPicPr>
            <a:picLocks noChangeAspect="1"/>
          </p:cNvPicPr>
          <p:nvPr/>
        </p:nvPicPr>
        <p:blipFill rotWithShape="1">
          <a:blip r:embed="rId2"/>
          <a:srcRect l="28969" t="14563" r="46679" b="14563"/>
          <a:stretch/>
        </p:blipFill>
        <p:spPr>
          <a:xfrm>
            <a:off x="1008113" y="1574354"/>
            <a:ext cx="2195735" cy="4518942"/>
          </a:xfrm>
          <a:prstGeom prst="rect">
            <a:avLst/>
          </a:prstGeom>
        </p:spPr>
      </p:pic>
      <p:sp>
        <p:nvSpPr>
          <p:cNvPr id="6" name="Rectangle 5"/>
          <p:cNvSpPr/>
          <p:nvPr/>
        </p:nvSpPr>
        <p:spPr>
          <a:xfrm>
            <a:off x="3347862" y="3967951"/>
            <a:ext cx="5688633" cy="75719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u="sng" dirty="0">
                <a:solidFill>
                  <a:schemeClr val="tx1"/>
                </a:solidFill>
                <a:latin typeface="Comic Sans MS" panose="030F0702030302020204" pitchFamily="66" charset="0"/>
              </a:rPr>
              <a:t>Land Slides</a:t>
            </a:r>
          </a:p>
          <a:p>
            <a:r>
              <a:rPr lang="en-GB" sz="1200" dirty="0">
                <a:solidFill>
                  <a:schemeClr val="tx1"/>
                </a:solidFill>
                <a:latin typeface="Comic Sans MS" panose="030F0702030302020204" pitchFamily="66" charset="0"/>
              </a:rPr>
              <a:t>Where rocks are laid down in beds that slope (dip) down towards the sea, whole layers can slide down the slope along a slide plane. </a:t>
            </a:r>
          </a:p>
        </p:txBody>
      </p:sp>
      <p:pic>
        <p:nvPicPr>
          <p:cNvPr id="7" name="Picture 6"/>
          <p:cNvPicPr>
            <a:picLocks noChangeAspect="1"/>
          </p:cNvPicPr>
          <p:nvPr/>
        </p:nvPicPr>
        <p:blipFill rotWithShape="1">
          <a:blip r:embed="rId3"/>
          <a:srcRect l="6279" t="48031" r="58855" b="33266"/>
          <a:stretch/>
        </p:blipFill>
        <p:spPr>
          <a:xfrm>
            <a:off x="3585717" y="2544307"/>
            <a:ext cx="4536505" cy="1368152"/>
          </a:xfrm>
          <a:prstGeom prst="rect">
            <a:avLst/>
          </a:prstGeom>
        </p:spPr>
      </p:pic>
      <p:sp>
        <p:nvSpPr>
          <p:cNvPr id="8" name="Rectangle 7"/>
          <p:cNvSpPr/>
          <p:nvPr/>
        </p:nvSpPr>
        <p:spPr>
          <a:xfrm>
            <a:off x="3347863" y="1594665"/>
            <a:ext cx="5688633" cy="9136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u="sng" dirty="0">
                <a:solidFill>
                  <a:schemeClr val="tx1"/>
                </a:solidFill>
                <a:latin typeface="Comic Sans MS" panose="030F0702030302020204" pitchFamily="66" charset="0"/>
              </a:rPr>
              <a:t>Rock Falls</a:t>
            </a:r>
          </a:p>
          <a:p>
            <a:r>
              <a:rPr lang="en-GB" sz="1200" dirty="0">
                <a:solidFill>
                  <a:schemeClr val="tx1"/>
                </a:solidFill>
                <a:latin typeface="Comic Sans MS" panose="030F0702030302020204" pitchFamily="66" charset="0"/>
              </a:rPr>
              <a:t>Here, large and small fragments of rock are continually weathered and eroded until they separate and fall from the cliff as whole parts. In Britain this is often due to freeze thaw weathering. </a:t>
            </a:r>
          </a:p>
        </p:txBody>
      </p:sp>
      <p:pic>
        <p:nvPicPr>
          <p:cNvPr id="9" name="Picture 8"/>
          <p:cNvPicPr>
            <a:picLocks noChangeAspect="1"/>
          </p:cNvPicPr>
          <p:nvPr/>
        </p:nvPicPr>
        <p:blipFill rotWithShape="1">
          <a:blip r:embed="rId4"/>
          <a:srcRect l="3512" t="38188" r="57194" b="36219"/>
          <a:stretch/>
        </p:blipFill>
        <p:spPr>
          <a:xfrm>
            <a:off x="3563888" y="4725145"/>
            <a:ext cx="5112569" cy="1872208"/>
          </a:xfrm>
          <a:prstGeom prst="rect">
            <a:avLst/>
          </a:prstGeom>
        </p:spPr>
      </p:pic>
    </p:spTree>
    <p:extLst>
      <p:ext uri="{BB962C8B-B14F-4D97-AF65-F5344CB8AC3E}">
        <p14:creationId xmlns:p14="http://schemas.microsoft.com/office/powerpoint/2010/main" val="999402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 name="TextBox 805"/>
          <p:cNvSpPr txBox="1"/>
          <p:nvPr/>
        </p:nvSpPr>
        <p:spPr>
          <a:xfrm>
            <a:off x="63500" y="552578"/>
            <a:ext cx="3572396" cy="2718685"/>
          </a:xfrm>
          <a:prstGeom prst="rect">
            <a:avLst/>
          </a:prstGeom>
          <a:noFill/>
          <a:ln>
            <a:solidFill>
              <a:schemeClr val="tx1"/>
            </a:solidFill>
          </a:ln>
        </p:spPr>
        <p:txBody>
          <a:bodyPr vert="horz" wrap="square" lIns="71113" tIns="35556" rIns="71113" bIns="35556" rtlCol="0">
            <a:spAutoFit/>
          </a:bodyPr>
          <a:lstStyle/>
          <a:p>
            <a:r>
              <a:rPr lang="en-GB" sz="1200" b="1" dirty="0">
                <a:solidFill>
                  <a:srgbClr val="000000"/>
                </a:solidFill>
                <a:latin typeface="+mj-lt"/>
              </a:rPr>
              <a:t>1953 Thames flooding:</a:t>
            </a:r>
          </a:p>
          <a:p>
            <a:endParaRPr lang="en-GB" sz="1600" dirty="0">
              <a:solidFill>
                <a:srgbClr val="000000"/>
              </a:solidFill>
              <a:latin typeface="+mj-lt"/>
            </a:endParaRPr>
          </a:p>
          <a:p>
            <a:endParaRPr lang="en-GB" sz="1600" dirty="0">
              <a:solidFill>
                <a:srgbClr val="000000"/>
              </a:solidFill>
              <a:latin typeface="+mj-lt"/>
            </a:endParaRPr>
          </a:p>
          <a:p>
            <a:endParaRPr lang="en-GB" sz="1600" dirty="0">
              <a:solidFill>
                <a:srgbClr val="000000"/>
              </a:solidFill>
              <a:latin typeface="+mj-lt"/>
            </a:endParaRPr>
          </a:p>
          <a:p>
            <a:endParaRPr lang="en-GB" sz="1600" dirty="0">
              <a:solidFill>
                <a:srgbClr val="000000"/>
              </a:solidFill>
              <a:latin typeface="+mj-lt"/>
            </a:endParaRPr>
          </a:p>
          <a:p>
            <a:endParaRPr lang="en-GB" sz="1600" dirty="0">
              <a:solidFill>
                <a:srgbClr val="000000"/>
              </a:solidFill>
              <a:latin typeface="+mj-lt"/>
            </a:endParaRPr>
          </a:p>
          <a:p>
            <a:endParaRPr lang="en-GB" sz="1600" dirty="0">
              <a:solidFill>
                <a:srgbClr val="000000"/>
              </a:solidFill>
              <a:latin typeface="+mj-lt"/>
            </a:endParaRPr>
          </a:p>
          <a:p>
            <a:endParaRPr lang="en-GB" sz="1600" dirty="0">
              <a:solidFill>
                <a:srgbClr val="000000"/>
              </a:solidFill>
              <a:latin typeface="+mj-lt"/>
            </a:endParaRPr>
          </a:p>
          <a:p>
            <a:endParaRPr lang="en-GB" sz="1600" dirty="0">
              <a:solidFill>
                <a:srgbClr val="000000"/>
              </a:solidFill>
              <a:latin typeface="+mj-lt"/>
            </a:endParaRPr>
          </a:p>
          <a:p>
            <a:endParaRPr lang="en-GB" sz="1600" dirty="0">
              <a:solidFill>
                <a:srgbClr val="000000"/>
              </a:solidFill>
              <a:latin typeface="+mj-lt"/>
            </a:endParaRPr>
          </a:p>
          <a:p>
            <a:endParaRPr lang="en-GB" sz="1600" dirty="0">
              <a:solidFill>
                <a:srgbClr val="000000"/>
              </a:solidFill>
              <a:latin typeface="+mj-lt"/>
            </a:endParaRPr>
          </a:p>
        </p:txBody>
      </p:sp>
      <p:sp>
        <p:nvSpPr>
          <p:cNvPr id="2" name="Rectangle 1"/>
          <p:cNvSpPr/>
          <p:nvPr/>
        </p:nvSpPr>
        <p:spPr>
          <a:xfrm>
            <a:off x="2850566" y="21873"/>
            <a:ext cx="3898440" cy="338554"/>
          </a:xfrm>
          <a:prstGeom prst="rect">
            <a:avLst/>
          </a:prstGeom>
          <a:ln>
            <a:solidFill>
              <a:schemeClr val="tx1"/>
            </a:solidFill>
          </a:ln>
        </p:spPr>
        <p:txBody>
          <a:bodyPr wrap="none">
            <a:spAutoFit/>
          </a:bodyPr>
          <a:lstStyle/>
          <a:p>
            <a:r>
              <a:rPr lang="en-GB" sz="1600" u="sng" dirty="0">
                <a:solidFill>
                  <a:srgbClr val="000000"/>
                </a:solidFill>
                <a:latin typeface="+mj-lt"/>
              </a:rPr>
              <a:t>London and the Thames Estuary– Case study</a:t>
            </a:r>
          </a:p>
        </p:txBody>
      </p:sp>
      <p:sp>
        <p:nvSpPr>
          <p:cNvPr id="812" name="AutoShape 2" descr="http://www.google.co.uk/url?sa=i&amp;source=images&amp;cd=&amp;docid=vAL64_9KRef9TM&amp;tbnid=OtVYDFKgyi_7VM:&amp;ved=0CAUQjBw&amp;url=http%3A%2F%2Fgeographyfieldwork.com%2Fimages%2FTourism%2FButlerModel.gif&amp;ei=sqzmUoHFCOry7Ab7q4Bo&amp;psig=AFQjCNFPIds5b54QPVR5tQv-0ODre7pvhg&amp;ust=1390935602212586"/>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4" name="TextBox 813"/>
          <p:cNvSpPr txBox="1"/>
          <p:nvPr/>
        </p:nvSpPr>
        <p:spPr>
          <a:xfrm>
            <a:off x="63500" y="3656773"/>
            <a:ext cx="3572396" cy="2964906"/>
          </a:xfrm>
          <a:prstGeom prst="rect">
            <a:avLst/>
          </a:prstGeom>
          <a:noFill/>
          <a:ln>
            <a:solidFill>
              <a:schemeClr val="tx1"/>
            </a:solidFill>
          </a:ln>
        </p:spPr>
        <p:txBody>
          <a:bodyPr vert="horz" wrap="square" lIns="71113" tIns="35556" rIns="71113" bIns="35556" rtlCol="0">
            <a:spAutoFit/>
          </a:bodyPr>
          <a:lstStyle/>
          <a:p>
            <a:r>
              <a:rPr lang="en-GB" sz="1200" b="1" dirty="0" err="1">
                <a:solidFill>
                  <a:srgbClr val="000000"/>
                </a:solidFill>
                <a:latin typeface="+mj-lt"/>
              </a:rPr>
              <a:t>Soluion</a:t>
            </a:r>
            <a:r>
              <a:rPr lang="en-GB" sz="1200" b="1" dirty="0">
                <a:solidFill>
                  <a:srgbClr val="000000"/>
                </a:solidFill>
                <a:latin typeface="+mj-lt"/>
              </a:rPr>
              <a:t>:</a:t>
            </a:r>
            <a:endParaRPr lang="en-GB" sz="1200" dirty="0">
              <a:solidFill>
                <a:srgbClr val="000000"/>
              </a:solidFill>
              <a:latin typeface="+mj-lt"/>
            </a:endParaRPr>
          </a:p>
          <a:p>
            <a:endParaRPr lang="en-GB" sz="1600" dirty="0">
              <a:solidFill>
                <a:srgbClr val="000000"/>
              </a:solidFill>
              <a:latin typeface="+mj-lt"/>
            </a:endParaRPr>
          </a:p>
          <a:p>
            <a:endParaRPr lang="en-GB" sz="1600" dirty="0">
              <a:solidFill>
                <a:srgbClr val="000000"/>
              </a:solidFill>
              <a:latin typeface="+mj-lt"/>
            </a:endParaRPr>
          </a:p>
          <a:p>
            <a:endParaRPr lang="en-GB" sz="1600" dirty="0">
              <a:solidFill>
                <a:srgbClr val="000000"/>
              </a:solidFill>
              <a:latin typeface="+mj-lt"/>
            </a:endParaRPr>
          </a:p>
          <a:p>
            <a:endParaRPr lang="en-GB" sz="1600" dirty="0">
              <a:solidFill>
                <a:srgbClr val="000000"/>
              </a:solidFill>
              <a:latin typeface="+mj-lt"/>
            </a:endParaRPr>
          </a:p>
          <a:p>
            <a:endParaRPr lang="en-GB" sz="1600" dirty="0">
              <a:solidFill>
                <a:srgbClr val="000000"/>
              </a:solidFill>
              <a:latin typeface="+mj-lt"/>
            </a:endParaRPr>
          </a:p>
          <a:p>
            <a:endParaRPr lang="en-GB" sz="1600" dirty="0">
              <a:solidFill>
                <a:srgbClr val="000000"/>
              </a:solidFill>
              <a:latin typeface="+mj-lt"/>
            </a:endParaRPr>
          </a:p>
          <a:p>
            <a:endParaRPr lang="en-GB" sz="1600" dirty="0">
              <a:solidFill>
                <a:srgbClr val="000000"/>
              </a:solidFill>
              <a:latin typeface="+mj-lt"/>
            </a:endParaRPr>
          </a:p>
          <a:p>
            <a:endParaRPr lang="en-GB" sz="1600" dirty="0">
              <a:solidFill>
                <a:srgbClr val="000000"/>
              </a:solidFill>
              <a:latin typeface="+mj-lt"/>
            </a:endParaRPr>
          </a:p>
          <a:p>
            <a:endParaRPr lang="en-GB" sz="1600" dirty="0">
              <a:solidFill>
                <a:srgbClr val="000000"/>
              </a:solidFill>
              <a:latin typeface="+mj-lt"/>
            </a:endParaRPr>
          </a:p>
          <a:p>
            <a:endParaRPr lang="en-GB" sz="1600" dirty="0">
              <a:solidFill>
                <a:srgbClr val="000000"/>
              </a:solidFill>
              <a:latin typeface="+mj-lt"/>
            </a:endParaRPr>
          </a:p>
          <a:p>
            <a:endParaRPr lang="en-GB" sz="1600" dirty="0">
              <a:solidFill>
                <a:srgbClr val="000000"/>
              </a:solidFill>
              <a:latin typeface="+mj-lt"/>
            </a:endParaRPr>
          </a:p>
        </p:txBody>
      </p:sp>
      <p:sp>
        <p:nvSpPr>
          <p:cNvPr id="813" name="AutoShape 5" descr="http://www.google.co.uk/url?sa=i&amp;source=images&amp;cd=&amp;docid=YCQ23sKq2PZNpM&amp;tbnid=iT5c4vRcL2QP5M:&amp;ved=0CAUQjBw&amp;url=http%3A%2F%2Fwww.bbc.co.uk%2Fschools%2Fgcsebitesize%2Fgeography%2Fimages%2F23_tourism_uk.jpg&amp;ei=Ba7mUvGiLKOV7QapkIHgBA&amp;psig=AFQjCNFtevy84rxA6C5GYTsfdVrXCQjzuQ&amp;ust=1390935941795647"/>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2050790988"/>
              </p:ext>
            </p:extLst>
          </p:nvPr>
        </p:nvGraphicFramePr>
        <p:xfrm>
          <a:off x="3779912" y="976990"/>
          <a:ext cx="5256583" cy="5644688"/>
        </p:xfrm>
        <a:graphic>
          <a:graphicData uri="http://schemas.openxmlformats.org/drawingml/2006/table">
            <a:tbl>
              <a:tblPr firstRow="1" bandRow="1">
                <a:tableStyleId>{5940675A-B579-460E-94D1-54222C63F5DA}</a:tableStyleId>
              </a:tblPr>
              <a:tblGrid>
                <a:gridCol w="129614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080119">
                  <a:extLst>
                    <a:ext uri="{9D8B030D-6E8A-4147-A177-3AD203B41FA5}">
                      <a16:colId xmlns:a16="http://schemas.microsoft.com/office/drawing/2014/main" val="20003"/>
                    </a:ext>
                  </a:extLst>
                </a:gridCol>
              </a:tblGrid>
              <a:tr h="964038">
                <a:tc>
                  <a:txBody>
                    <a:bodyPr/>
                    <a:lstStyle/>
                    <a:p>
                      <a:r>
                        <a:rPr lang="en-GB" sz="1000" b="1" u="sng" dirty="0">
                          <a:latin typeface="Comic Sans MS" pitchFamily="66" charset="0"/>
                        </a:rPr>
                        <a:t>Social </a:t>
                      </a:r>
                    </a:p>
                  </a:txBody>
                  <a:tcPr marL="91429" marR="91429" marT="45715" marB="45715"/>
                </a:tc>
                <a:tc>
                  <a:txBody>
                    <a:bodyPr/>
                    <a:lstStyle/>
                    <a:p>
                      <a:r>
                        <a:rPr lang="en-GB" sz="1000" b="1" u="sng" dirty="0">
                          <a:latin typeface="Comic Sans MS" pitchFamily="66" charset="0"/>
                        </a:rPr>
                        <a:t>Economic</a:t>
                      </a:r>
                    </a:p>
                  </a:txBody>
                  <a:tcPr marL="91429" marR="91429" marT="45715" marB="45715"/>
                </a:tc>
                <a:tc>
                  <a:txBody>
                    <a:bodyPr/>
                    <a:lstStyle/>
                    <a:p>
                      <a:r>
                        <a:rPr lang="en-GB" sz="1000" b="1" u="sng" dirty="0">
                          <a:latin typeface="Comic Sans MS" pitchFamily="66" charset="0"/>
                        </a:rPr>
                        <a:t>Environmental</a:t>
                      </a:r>
                    </a:p>
                  </a:txBody>
                  <a:tcPr marL="91429" marR="91429" marT="45715" marB="45715"/>
                </a:tc>
                <a:tc>
                  <a:txBody>
                    <a:bodyPr/>
                    <a:lstStyle/>
                    <a:p>
                      <a:r>
                        <a:rPr lang="en-GB" sz="1000" b="1" u="sng" dirty="0">
                          <a:latin typeface="Comic Sans MS" pitchFamily="66" charset="0"/>
                        </a:rPr>
                        <a:t>Political </a:t>
                      </a:r>
                    </a:p>
                  </a:txBody>
                  <a:tcPr marL="91429" marR="91429" marT="45715" marB="45715"/>
                </a:tc>
                <a:extLst>
                  <a:ext uri="{0D108BD9-81ED-4DB2-BD59-A6C34878D82A}">
                    <a16:rowId xmlns:a16="http://schemas.microsoft.com/office/drawing/2014/main" val="10000"/>
                  </a:ext>
                </a:extLst>
              </a:tr>
              <a:tr h="1450430">
                <a:tc>
                  <a:txBody>
                    <a:bodyPr/>
                    <a:lstStyle/>
                    <a:p>
                      <a:endParaRPr lang="en-GB" sz="1000" dirty="0">
                        <a:latin typeface="Comic Sans MS" pitchFamily="66" charset="0"/>
                      </a:endParaRPr>
                    </a:p>
                  </a:txBody>
                  <a:tcPr marL="91429" marR="91429" marT="45715" marB="45715"/>
                </a:tc>
                <a:tc>
                  <a:txBody>
                    <a:bodyPr/>
                    <a:lstStyle/>
                    <a:p>
                      <a:endParaRPr lang="en-GB" sz="1000" dirty="0">
                        <a:latin typeface="Comic Sans MS" pitchFamily="66" charset="0"/>
                      </a:endParaRPr>
                    </a:p>
                  </a:txBody>
                  <a:tcPr marL="91429" marR="91429" marT="45715" marB="45715"/>
                </a:tc>
                <a:tc>
                  <a:txBody>
                    <a:bodyPr/>
                    <a:lstStyle/>
                    <a:p>
                      <a:endParaRPr lang="en-GB" sz="1000" dirty="0">
                        <a:latin typeface="Comic Sans MS" pitchFamily="66" charset="0"/>
                      </a:endParaRPr>
                    </a:p>
                  </a:txBody>
                  <a:tcPr marL="91429" marR="91429" marT="45715" marB="45715"/>
                </a:tc>
                <a:tc>
                  <a:txBody>
                    <a:bodyPr/>
                    <a:lstStyle/>
                    <a:p>
                      <a:endParaRPr lang="en-GB" sz="1000" dirty="0">
                        <a:latin typeface="Comic Sans MS" pitchFamily="66" charset="0"/>
                      </a:endParaRPr>
                    </a:p>
                  </a:txBody>
                  <a:tcPr marL="91429" marR="91429" marT="45715" marB="45715"/>
                </a:tc>
                <a:extLst>
                  <a:ext uri="{0D108BD9-81ED-4DB2-BD59-A6C34878D82A}">
                    <a16:rowId xmlns:a16="http://schemas.microsoft.com/office/drawing/2014/main" val="10001"/>
                  </a:ext>
                </a:extLst>
              </a:tr>
              <a:tr h="1450430">
                <a:tc>
                  <a:txBody>
                    <a:bodyPr/>
                    <a:lstStyle/>
                    <a:p>
                      <a:endParaRPr lang="en-GB" sz="1000" dirty="0">
                        <a:latin typeface="Comic Sans MS" pitchFamily="66" charset="0"/>
                      </a:endParaRPr>
                    </a:p>
                  </a:txBody>
                  <a:tcPr marL="91429" marR="91429" marT="45715" marB="45715"/>
                </a:tc>
                <a:tc>
                  <a:txBody>
                    <a:bodyPr/>
                    <a:lstStyle/>
                    <a:p>
                      <a:endParaRPr lang="en-GB" sz="1000" dirty="0">
                        <a:latin typeface="Comic Sans MS" pitchFamily="66" charset="0"/>
                      </a:endParaRPr>
                    </a:p>
                  </a:txBody>
                  <a:tcPr marL="91429" marR="91429" marT="45715" marB="45715"/>
                </a:tc>
                <a:tc>
                  <a:txBody>
                    <a:bodyPr/>
                    <a:lstStyle/>
                    <a:p>
                      <a:endParaRPr lang="en-GB" sz="1000" dirty="0">
                        <a:latin typeface="Comic Sans MS" pitchFamily="66" charset="0"/>
                      </a:endParaRPr>
                    </a:p>
                  </a:txBody>
                  <a:tcPr marL="91429" marR="91429" marT="45715" marB="45715"/>
                </a:tc>
                <a:tc>
                  <a:txBody>
                    <a:bodyPr/>
                    <a:lstStyle/>
                    <a:p>
                      <a:endParaRPr lang="en-GB" sz="1000" dirty="0">
                        <a:latin typeface="Comic Sans MS" pitchFamily="66" charset="0"/>
                      </a:endParaRPr>
                    </a:p>
                  </a:txBody>
                  <a:tcPr marL="91429" marR="91429" marT="45715" marB="45715"/>
                </a:tc>
                <a:extLst>
                  <a:ext uri="{0D108BD9-81ED-4DB2-BD59-A6C34878D82A}">
                    <a16:rowId xmlns:a16="http://schemas.microsoft.com/office/drawing/2014/main" val="10002"/>
                  </a:ext>
                </a:extLst>
              </a:tr>
              <a:tr h="1779790">
                <a:tc>
                  <a:txBody>
                    <a:bodyPr/>
                    <a:lstStyle/>
                    <a:p>
                      <a:endParaRPr lang="en-GB" sz="1000" dirty="0">
                        <a:latin typeface="Comic Sans MS" pitchFamily="66" charset="0"/>
                      </a:endParaRPr>
                    </a:p>
                  </a:txBody>
                  <a:tcPr marL="91429" marR="91429" marT="45715" marB="45715"/>
                </a:tc>
                <a:tc>
                  <a:txBody>
                    <a:bodyPr/>
                    <a:lstStyle/>
                    <a:p>
                      <a:endParaRPr lang="en-GB" sz="1000" dirty="0">
                        <a:latin typeface="Comic Sans MS" pitchFamily="66" charset="0"/>
                      </a:endParaRPr>
                    </a:p>
                  </a:txBody>
                  <a:tcPr marL="91429" marR="91429" marT="45715" marB="45715"/>
                </a:tc>
                <a:tc>
                  <a:txBody>
                    <a:bodyPr/>
                    <a:lstStyle/>
                    <a:p>
                      <a:endParaRPr lang="en-GB" sz="1000" dirty="0">
                        <a:latin typeface="Comic Sans MS" pitchFamily="66" charset="0"/>
                      </a:endParaRPr>
                    </a:p>
                  </a:txBody>
                  <a:tcPr marL="91429" marR="91429" marT="45715" marB="45715"/>
                </a:tc>
                <a:tc>
                  <a:txBody>
                    <a:bodyPr/>
                    <a:lstStyle/>
                    <a:p>
                      <a:endParaRPr lang="en-GB" sz="1000" dirty="0">
                        <a:latin typeface="Comic Sans MS" pitchFamily="66" charset="0"/>
                      </a:endParaRPr>
                    </a:p>
                  </a:txBody>
                  <a:tcPr marL="91429" marR="91429" marT="45715" marB="45715"/>
                </a:tc>
                <a:extLst>
                  <a:ext uri="{0D108BD9-81ED-4DB2-BD59-A6C34878D82A}">
                    <a16:rowId xmlns:a16="http://schemas.microsoft.com/office/drawing/2014/main" val="10003"/>
                  </a:ext>
                </a:extLst>
              </a:tr>
            </a:tbl>
          </a:graphicData>
        </a:graphic>
      </p:graphicFrame>
      <p:sp>
        <p:nvSpPr>
          <p:cNvPr id="11" name="Rectangle 10"/>
          <p:cNvSpPr/>
          <p:nvPr/>
        </p:nvSpPr>
        <p:spPr>
          <a:xfrm>
            <a:off x="3779912" y="545598"/>
            <a:ext cx="1440160" cy="246221"/>
          </a:xfrm>
          <a:prstGeom prst="rect">
            <a:avLst/>
          </a:prstGeom>
          <a:ln>
            <a:solidFill>
              <a:schemeClr val="tx1"/>
            </a:solidFill>
          </a:ln>
        </p:spPr>
        <p:txBody>
          <a:bodyPr wrap="square">
            <a:spAutoFit/>
          </a:bodyPr>
          <a:lstStyle/>
          <a:p>
            <a:r>
              <a:rPr lang="en-GB" sz="1000" b="1" u="sng" dirty="0">
                <a:solidFill>
                  <a:srgbClr val="000000"/>
                </a:solidFill>
                <a:latin typeface="+mj-lt"/>
              </a:rPr>
              <a:t>Problems</a:t>
            </a:r>
          </a:p>
        </p:txBody>
      </p:sp>
    </p:spTree>
    <p:extLst>
      <p:ext uri="{BB962C8B-B14F-4D97-AF65-F5344CB8AC3E}">
        <p14:creationId xmlns:p14="http://schemas.microsoft.com/office/powerpoint/2010/main" val="3078139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43000"/>
          </a:xfrm>
        </p:spPr>
        <p:txBody>
          <a:bodyPr>
            <a:noAutofit/>
          </a:bodyPr>
          <a:lstStyle/>
          <a:p>
            <a:r>
              <a:rPr lang="en-GB" sz="3200" b="1" dirty="0">
                <a:effectLst/>
              </a:rPr>
              <a:t>London and the Thames Estuary – Coastal Flooding</a:t>
            </a:r>
            <a:endParaRPr lang="en-GB" sz="3200" b="1" dirty="0"/>
          </a:p>
        </p:txBody>
      </p:sp>
      <p:sp>
        <p:nvSpPr>
          <p:cNvPr id="4" name="Rectangle 3"/>
          <p:cNvSpPr/>
          <p:nvPr/>
        </p:nvSpPr>
        <p:spPr>
          <a:xfrm>
            <a:off x="0" y="-5898"/>
            <a:ext cx="1844864" cy="338554"/>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lvl="0"/>
            <a:r>
              <a:rPr lang="en-GB" sz="1600" b="1" dirty="0">
                <a:solidFill>
                  <a:prstClr val="black"/>
                </a:solidFill>
              </a:rPr>
              <a:t>3) The Coastal Zone</a:t>
            </a:r>
          </a:p>
        </p:txBody>
      </p:sp>
      <p:sp>
        <p:nvSpPr>
          <p:cNvPr id="5" name="Rectangle 4"/>
          <p:cNvSpPr/>
          <p:nvPr/>
        </p:nvSpPr>
        <p:spPr>
          <a:xfrm>
            <a:off x="79126" y="2378461"/>
            <a:ext cx="5356970" cy="418576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lvl="0" indent="-342900">
              <a:spcBef>
                <a:spcPct val="20000"/>
              </a:spcBef>
              <a:buFont typeface="Arial" panose="020B0604020202020204" pitchFamily="34" charset="0"/>
              <a:buChar char="•"/>
            </a:pPr>
            <a:r>
              <a:rPr lang="en-GB" sz="1600" b="1" dirty="0">
                <a:solidFill>
                  <a:prstClr val="black"/>
                </a:solidFill>
                <a:latin typeface="+mj-lt"/>
              </a:rPr>
              <a:t>What are the impacts of coastal flooding in London and the Thames Estuary: </a:t>
            </a:r>
          </a:p>
          <a:p>
            <a:pPr marL="742950" lvl="1" indent="-285750">
              <a:spcBef>
                <a:spcPct val="20000"/>
              </a:spcBef>
              <a:buFont typeface="Arial" panose="020B0604020202020204" pitchFamily="34" charset="0"/>
              <a:buChar char="–"/>
            </a:pPr>
            <a:r>
              <a:rPr lang="en-GB" sz="1400" dirty="0">
                <a:solidFill>
                  <a:prstClr val="black"/>
                </a:solidFill>
                <a:latin typeface="+mj-lt"/>
              </a:rPr>
              <a:t>It would be a financial disaster</a:t>
            </a:r>
          </a:p>
          <a:p>
            <a:pPr marL="742950" lvl="1" indent="-285750">
              <a:spcBef>
                <a:spcPct val="20000"/>
              </a:spcBef>
              <a:buFont typeface="Arial" panose="020B0604020202020204" pitchFamily="34" charset="0"/>
              <a:buChar char="–"/>
            </a:pPr>
            <a:r>
              <a:rPr lang="en-GB" sz="1400" dirty="0">
                <a:solidFill>
                  <a:prstClr val="black"/>
                </a:solidFill>
                <a:latin typeface="+mj-lt"/>
              </a:rPr>
              <a:t>1.5 million commuters work in the Thames Estuary</a:t>
            </a:r>
          </a:p>
          <a:p>
            <a:pPr marL="742950" lvl="1" indent="-285750">
              <a:spcBef>
                <a:spcPct val="20000"/>
              </a:spcBef>
              <a:buFont typeface="Arial" panose="020B0604020202020204" pitchFamily="34" charset="0"/>
              <a:buChar char="–"/>
            </a:pPr>
            <a:r>
              <a:rPr lang="en-GB" sz="1400" dirty="0">
                <a:solidFill>
                  <a:prstClr val="black"/>
                </a:solidFill>
                <a:latin typeface="+mj-lt"/>
              </a:rPr>
              <a:t>Property is worth around £100 billion</a:t>
            </a:r>
          </a:p>
          <a:p>
            <a:pPr marL="742950" lvl="1" indent="-285750">
              <a:spcBef>
                <a:spcPct val="20000"/>
              </a:spcBef>
              <a:buFont typeface="Arial" panose="020B0604020202020204" pitchFamily="34" charset="0"/>
              <a:buChar char="–"/>
            </a:pPr>
            <a:r>
              <a:rPr lang="en-GB" sz="1400" dirty="0">
                <a:solidFill>
                  <a:prstClr val="black"/>
                </a:solidFill>
                <a:latin typeface="+mj-lt"/>
              </a:rPr>
              <a:t>1.25 million people live in the Thames flood zones</a:t>
            </a:r>
          </a:p>
          <a:p>
            <a:pPr marL="742950" lvl="1" indent="-285750">
              <a:spcBef>
                <a:spcPct val="20000"/>
              </a:spcBef>
              <a:buFont typeface="Arial" panose="020B0604020202020204" pitchFamily="34" charset="0"/>
              <a:buChar char="–"/>
            </a:pPr>
            <a:r>
              <a:rPr lang="en-GB" sz="1400" dirty="0">
                <a:solidFill>
                  <a:prstClr val="black"/>
                </a:solidFill>
                <a:latin typeface="+mj-lt"/>
              </a:rPr>
              <a:t>69 tube stations, 400 schools and 16 hospitals are also in the zone</a:t>
            </a:r>
          </a:p>
          <a:p>
            <a:pPr marL="742950" lvl="1" indent="-285750">
              <a:spcBef>
                <a:spcPct val="20000"/>
              </a:spcBef>
              <a:buFont typeface="Arial" panose="020B0604020202020204" pitchFamily="34" charset="0"/>
              <a:buChar char="–"/>
            </a:pPr>
            <a:r>
              <a:rPr lang="en-GB" sz="1400" dirty="0">
                <a:solidFill>
                  <a:prstClr val="black"/>
                </a:solidFill>
                <a:latin typeface="+mj-lt"/>
              </a:rPr>
              <a:t>Infrastructure value is too high to calculate</a:t>
            </a:r>
          </a:p>
          <a:p>
            <a:pPr marL="342900" lvl="0" indent="-342900">
              <a:spcBef>
                <a:spcPct val="20000"/>
              </a:spcBef>
              <a:buFont typeface="Arial" panose="020B0604020202020204" pitchFamily="34" charset="0"/>
              <a:buChar char="•"/>
            </a:pPr>
            <a:r>
              <a:rPr lang="en-GB" sz="1600" b="1" dirty="0">
                <a:solidFill>
                  <a:prstClr val="black"/>
                </a:solidFill>
                <a:latin typeface="+mj-lt"/>
              </a:rPr>
              <a:t>What methods/strategies have been put in place to reduce these impacts. </a:t>
            </a:r>
          </a:p>
          <a:p>
            <a:pPr marL="742950" lvl="1" indent="-285750">
              <a:spcBef>
                <a:spcPct val="20000"/>
              </a:spcBef>
              <a:buFont typeface="Arial" panose="020B0604020202020204" pitchFamily="34" charset="0"/>
              <a:buChar char="–"/>
            </a:pPr>
            <a:r>
              <a:rPr lang="en-GB" sz="1400" dirty="0">
                <a:solidFill>
                  <a:prstClr val="black"/>
                </a:solidFill>
                <a:latin typeface="+mj-lt"/>
              </a:rPr>
              <a:t>Thames Barrier was built (1984)</a:t>
            </a:r>
          </a:p>
          <a:p>
            <a:pPr marL="742950" lvl="1" indent="-285750">
              <a:spcBef>
                <a:spcPct val="20000"/>
              </a:spcBef>
              <a:buFont typeface="Arial" panose="020B0604020202020204" pitchFamily="34" charset="0"/>
              <a:buChar char="–"/>
            </a:pPr>
            <a:r>
              <a:rPr lang="en-GB" sz="1400" dirty="0">
                <a:solidFill>
                  <a:prstClr val="black"/>
                </a:solidFill>
                <a:latin typeface="+mj-lt"/>
              </a:rPr>
              <a:t>Cost £534 million</a:t>
            </a:r>
          </a:p>
          <a:p>
            <a:pPr marL="742950" lvl="1" indent="-285750">
              <a:spcBef>
                <a:spcPct val="20000"/>
              </a:spcBef>
              <a:buFont typeface="Arial" panose="020B0604020202020204" pitchFamily="34" charset="0"/>
              <a:buChar char="–"/>
            </a:pPr>
            <a:r>
              <a:rPr lang="en-GB" sz="1400" dirty="0">
                <a:solidFill>
                  <a:prstClr val="black"/>
                </a:solidFill>
                <a:latin typeface="+mj-lt"/>
              </a:rPr>
              <a:t>Raised 4-6 times a year, but this is increasing</a:t>
            </a:r>
          </a:p>
          <a:p>
            <a:pPr marL="742950" lvl="1" indent="-285750">
              <a:spcBef>
                <a:spcPct val="20000"/>
              </a:spcBef>
              <a:buFont typeface="Arial" panose="020B0604020202020204" pitchFamily="34" charset="0"/>
              <a:buChar char="–"/>
            </a:pPr>
            <a:r>
              <a:rPr lang="en-GB" sz="1400" dirty="0">
                <a:solidFill>
                  <a:prstClr val="black"/>
                </a:solidFill>
                <a:latin typeface="+mj-lt"/>
              </a:rPr>
              <a:t>2007 it was closed 2007</a:t>
            </a:r>
          </a:p>
          <a:p>
            <a:pPr marL="742950" lvl="1" indent="-285750">
              <a:spcBef>
                <a:spcPct val="20000"/>
              </a:spcBef>
              <a:buFont typeface="Arial" panose="020B0604020202020204" pitchFamily="34" charset="0"/>
              <a:buChar char="–"/>
            </a:pPr>
            <a:r>
              <a:rPr lang="en-GB" sz="1400" dirty="0">
                <a:solidFill>
                  <a:prstClr val="black"/>
                </a:solidFill>
                <a:latin typeface="+mj-lt"/>
              </a:rPr>
              <a:t>Thames barrier is expected to cope until 2030-50</a:t>
            </a:r>
          </a:p>
        </p:txBody>
      </p:sp>
      <p:sp>
        <p:nvSpPr>
          <p:cNvPr id="6" name="Rectangle 5"/>
          <p:cNvSpPr/>
          <p:nvPr/>
        </p:nvSpPr>
        <p:spPr>
          <a:xfrm>
            <a:off x="5580112" y="2747452"/>
            <a:ext cx="3491880"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600" b="1" dirty="0">
                <a:latin typeface="+mj-lt"/>
              </a:rPr>
              <a:t>How effective are the methods (e.g. in terms of costs and benefits, or sustainability)?</a:t>
            </a:r>
          </a:p>
          <a:p>
            <a:pPr marL="285750" indent="-285750">
              <a:buFont typeface="Arial" panose="020B0604020202020204" pitchFamily="34" charset="0"/>
              <a:buChar char="•"/>
            </a:pPr>
            <a:r>
              <a:rPr lang="en-GB" sz="1600" dirty="0">
                <a:latin typeface="+mj-lt"/>
              </a:rPr>
              <a:t>It has been successful, but it is being closed more frequently, costing lots of money.</a:t>
            </a:r>
          </a:p>
          <a:p>
            <a:pPr marL="285750" indent="-285750">
              <a:buFont typeface="Arial" panose="020B0604020202020204" pitchFamily="34" charset="0"/>
              <a:buChar char="•"/>
            </a:pPr>
            <a:r>
              <a:rPr lang="en-GB" sz="1600" dirty="0">
                <a:latin typeface="+mj-lt"/>
              </a:rPr>
              <a:t>Thames barrier is expected to cope until 2030-50 so is not fully sustainable in the long term</a:t>
            </a:r>
          </a:p>
          <a:p>
            <a:r>
              <a:rPr lang="en-GB" sz="1600" b="1" dirty="0">
                <a:latin typeface="+mj-lt"/>
              </a:rPr>
              <a:t>How might the area be managed more sustainably in future?</a:t>
            </a:r>
          </a:p>
          <a:p>
            <a:pPr marL="285750" indent="-285750">
              <a:buFont typeface="Arial" panose="020B0604020202020204" pitchFamily="34" charset="0"/>
              <a:buChar char="•"/>
            </a:pPr>
            <a:r>
              <a:rPr lang="en-GB" sz="1600" dirty="0">
                <a:latin typeface="+mj-lt"/>
              </a:rPr>
              <a:t>New proposal for a 16km wide barrier across  the river (from Sheerness in Kent to Southend in Essex)</a:t>
            </a:r>
          </a:p>
        </p:txBody>
      </p:sp>
      <p:sp>
        <p:nvSpPr>
          <p:cNvPr id="7" name="Rectangle 6"/>
          <p:cNvSpPr/>
          <p:nvPr/>
        </p:nvSpPr>
        <p:spPr>
          <a:xfrm>
            <a:off x="79126" y="951287"/>
            <a:ext cx="6221066" cy="136037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lvl="0" indent="-342900">
              <a:spcBef>
                <a:spcPct val="20000"/>
              </a:spcBef>
              <a:buFont typeface="Arial" panose="020B0604020202020204" pitchFamily="34" charset="0"/>
              <a:buChar char="•"/>
            </a:pPr>
            <a:r>
              <a:rPr lang="en-GB" sz="1600" b="1" dirty="0">
                <a:solidFill>
                  <a:prstClr val="black"/>
                </a:solidFill>
                <a:latin typeface="+mj-lt"/>
              </a:rPr>
              <a:t>Where: </a:t>
            </a:r>
            <a:r>
              <a:rPr lang="en-GB" sz="1400" dirty="0">
                <a:solidFill>
                  <a:prstClr val="black"/>
                </a:solidFill>
                <a:latin typeface="+mj-lt"/>
              </a:rPr>
              <a:t>London and the Thames estuary (including central London)</a:t>
            </a:r>
            <a:endParaRPr lang="en-GB" sz="1400" b="1" dirty="0">
              <a:solidFill>
                <a:prstClr val="black"/>
              </a:solidFill>
              <a:latin typeface="+mj-lt"/>
            </a:endParaRPr>
          </a:p>
          <a:p>
            <a:pPr marL="342900" lvl="0" indent="-342900">
              <a:spcBef>
                <a:spcPct val="20000"/>
              </a:spcBef>
              <a:buFont typeface="Arial" panose="020B0604020202020204" pitchFamily="34" charset="0"/>
              <a:buChar char="•"/>
            </a:pPr>
            <a:r>
              <a:rPr lang="en-GB" sz="1600" b="1" dirty="0">
                <a:solidFill>
                  <a:prstClr val="black"/>
                </a:solidFill>
                <a:latin typeface="+mj-lt"/>
              </a:rPr>
              <a:t>What: </a:t>
            </a:r>
            <a:r>
              <a:rPr lang="en-GB" sz="1400" dirty="0">
                <a:solidFill>
                  <a:prstClr val="black"/>
                </a:solidFill>
                <a:latin typeface="+mj-lt"/>
              </a:rPr>
              <a:t>Terrible flooding in 1953 from a storm surge from the North Sea. The storm surge coincided with high spring tides. Canvey island was worst effected.</a:t>
            </a:r>
            <a:endParaRPr lang="en-GB" sz="1400" b="1" dirty="0">
              <a:solidFill>
                <a:prstClr val="black"/>
              </a:solidFill>
              <a:latin typeface="+mj-lt"/>
            </a:endParaRPr>
          </a:p>
          <a:p>
            <a:pPr marL="342900" lvl="0" indent="-342900">
              <a:spcBef>
                <a:spcPct val="20000"/>
              </a:spcBef>
              <a:buFont typeface="Arial" panose="020B0604020202020204" pitchFamily="34" charset="0"/>
              <a:buChar char="•"/>
            </a:pPr>
            <a:r>
              <a:rPr lang="en-GB" sz="1600" b="1" dirty="0">
                <a:solidFill>
                  <a:prstClr val="black"/>
                </a:solidFill>
                <a:latin typeface="+mj-lt"/>
              </a:rPr>
              <a:t>Why is the area at risk: </a:t>
            </a:r>
            <a:r>
              <a:rPr lang="en-GB" sz="1400" dirty="0">
                <a:solidFill>
                  <a:prstClr val="black"/>
                </a:solidFill>
                <a:latin typeface="+mj-lt"/>
              </a:rPr>
              <a:t>Low lying coastal area, at risk from storm surges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478" y="990700"/>
            <a:ext cx="2448462" cy="1718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0075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7006" y="85370"/>
            <a:ext cx="8939939" cy="6655998"/>
            <a:chOff x="47006" y="85370"/>
            <a:chExt cx="8939939" cy="6655998"/>
          </a:xfrm>
        </p:grpSpPr>
        <p:grpSp>
          <p:nvGrpSpPr>
            <p:cNvPr id="13" name="Group 12"/>
            <p:cNvGrpSpPr/>
            <p:nvPr/>
          </p:nvGrpSpPr>
          <p:grpSpPr>
            <a:xfrm>
              <a:off x="47006" y="85370"/>
              <a:ext cx="4092947" cy="6655874"/>
              <a:chOff x="47005" y="107797"/>
              <a:chExt cx="4092947" cy="6655874"/>
            </a:xfrm>
          </p:grpSpPr>
          <p:grpSp>
            <p:nvGrpSpPr>
              <p:cNvPr id="10" name="Group 9"/>
              <p:cNvGrpSpPr/>
              <p:nvPr/>
            </p:nvGrpSpPr>
            <p:grpSpPr>
              <a:xfrm>
                <a:off x="47005" y="107797"/>
                <a:ext cx="4092947" cy="3105179"/>
                <a:chOff x="827584" y="548680"/>
                <a:chExt cx="3876675" cy="2000251"/>
              </a:xfrm>
            </p:grpSpPr>
            <p:grpSp>
              <p:nvGrpSpPr>
                <p:cNvPr id="5" name="Group 4"/>
                <p:cNvGrpSpPr/>
                <p:nvPr/>
              </p:nvGrpSpPr>
              <p:grpSpPr>
                <a:xfrm>
                  <a:off x="827584" y="548680"/>
                  <a:ext cx="3876675" cy="2000251"/>
                  <a:chOff x="467544" y="1844824"/>
                  <a:chExt cx="3876675" cy="2000251"/>
                </a:xfrm>
              </p:grpSpPr>
              <p:pic>
                <p:nvPicPr>
                  <p:cNvPr id="2054" name="Picture 6" descr="http://www.s-cool.co.uk/assets/learn_its/alevel/geography/coastal-processes/coastal-deposition/2007-10-22_14405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3876675" cy="20002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15816" y="3212976"/>
                    <a:ext cx="1296145" cy="288032"/>
                  </a:xfrm>
                  <a:prstGeom prst="rect">
                    <a:avLst/>
                  </a:prstGeom>
                  <a:solidFill>
                    <a:srgbClr val="5890C0"/>
                  </a:solidFill>
                  <a:ln>
                    <a:solidFill>
                      <a:srgbClr val="589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762276" y="2651739"/>
                    <a:ext cx="449685" cy="576064"/>
                  </a:xfrm>
                  <a:prstGeom prst="rect">
                    <a:avLst/>
                  </a:prstGeom>
                  <a:solidFill>
                    <a:srgbClr val="4080B8"/>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915816" y="3501008"/>
                    <a:ext cx="1296145" cy="288032"/>
                  </a:xfrm>
                  <a:prstGeom prst="rect">
                    <a:avLst/>
                  </a:prstGeom>
                  <a:solidFill>
                    <a:srgbClr val="6098C8"/>
                  </a:solidFill>
                  <a:ln>
                    <a:solidFill>
                      <a:srgbClr val="609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p:cNvSpPr/>
                <p:nvPr/>
              </p:nvSpPr>
              <p:spPr>
                <a:xfrm>
                  <a:off x="3059832" y="1052736"/>
                  <a:ext cx="648072" cy="216024"/>
                </a:xfrm>
                <a:prstGeom prst="rect">
                  <a:avLst/>
                </a:prstGeom>
                <a:solidFill>
                  <a:srgbClr val="606030"/>
                </a:solidFill>
                <a:ln>
                  <a:solidFill>
                    <a:srgbClr val="606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p:cNvGrpSpPr/>
              <p:nvPr/>
            </p:nvGrpSpPr>
            <p:grpSpPr>
              <a:xfrm>
                <a:off x="131328" y="3343925"/>
                <a:ext cx="3924300" cy="3419746"/>
                <a:chOff x="3707904" y="2808753"/>
                <a:chExt cx="3924300" cy="2962276"/>
              </a:xfrm>
            </p:grpSpPr>
            <p:pic>
              <p:nvPicPr>
                <p:cNvPr id="2056" name="Picture 8" descr="http://2.bp.blogspot.com/_qeX7ETnLfiE/SxT8ra8mxvI/AAAAAAAAAEc/WyiZyxI6Slk/s1600/B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808753"/>
                  <a:ext cx="3924300" cy="296227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636353" y="4653136"/>
                  <a:ext cx="1206202" cy="432048"/>
                </a:xfrm>
                <a:prstGeom prst="rect">
                  <a:avLst/>
                </a:prstGeom>
                <a:solidFill>
                  <a:srgbClr val="CDCAFE"/>
                </a:solidFill>
                <a:ln>
                  <a:solidFill>
                    <a:srgbClr val="D2D1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923680" y="3355846"/>
                  <a:ext cx="1296391" cy="432048"/>
                </a:xfrm>
                <a:prstGeom prst="rect">
                  <a:avLst/>
                </a:prstGeom>
                <a:solidFill>
                  <a:srgbClr val="CBFACE"/>
                </a:solidFill>
                <a:ln>
                  <a:solidFill>
                    <a:srgbClr val="CDF2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6" name="Group 15"/>
            <p:cNvGrpSpPr/>
            <p:nvPr/>
          </p:nvGrpSpPr>
          <p:grpSpPr>
            <a:xfrm>
              <a:off x="4893998" y="107797"/>
              <a:ext cx="4092947" cy="3105179"/>
              <a:chOff x="827584" y="548680"/>
              <a:chExt cx="3876675" cy="2000251"/>
            </a:xfrm>
          </p:grpSpPr>
          <p:grpSp>
            <p:nvGrpSpPr>
              <p:cNvPr id="17" name="Group 16"/>
              <p:cNvGrpSpPr/>
              <p:nvPr/>
            </p:nvGrpSpPr>
            <p:grpSpPr>
              <a:xfrm>
                <a:off x="827584" y="548680"/>
                <a:ext cx="3876675" cy="2000251"/>
                <a:chOff x="467544" y="1844824"/>
                <a:chExt cx="3876675" cy="2000251"/>
              </a:xfrm>
            </p:grpSpPr>
            <p:pic>
              <p:nvPicPr>
                <p:cNvPr id="19" name="Picture 6" descr="http://www.s-cool.co.uk/assets/learn_its/alevel/geography/coastal-processes/coastal-deposition/2007-10-22_14405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3876675" cy="200025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2915816" y="3212976"/>
                  <a:ext cx="1296145" cy="288032"/>
                </a:xfrm>
                <a:prstGeom prst="rect">
                  <a:avLst/>
                </a:prstGeom>
                <a:solidFill>
                  <a:srgbClr val="5890C0"/>
                </a:solidFill>
                <a:ln>
                  <a:solidFill>
                    <a:srgbClr val="589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3762276" y="2651739"/>
                  <a:ext cx="449685" cy="576064"/>
                </a:xfrm>
                <a:prstGeom prst="rect">
                  <a:avLst/>
                </a:prstGeom>
                <a:solidFill>
                  <a:srgbClr val="4080B8"/>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2915816" y="3501008"/>
                  <a:ext cx="1296145" cy="288032"/>
                </a:xfrm>
                <a:prstGeom prst="rect">
                  <a:avLst/>
                </a:prstGeom>
                <a:solidFill>
                  <a:srgbClr val="6098C8"/>
                </a:solidFill>
                <a:ln>
                  <a:solidFill>
                    <a:srgbClr val="609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Rectangle 17"/>
              <p:cNvSpPr/>
              <p:nvPr/>
            </p:nvSpPr>
            <p:spPr>
              <a:xfrm>
                <a:off x="3059832" y="1052736"/>
                <a:ext cx="648072" cy="216024"/>
              </a:xfrm>
              <a:prstGeom prst="rect">
                <a:avLst/>
              </a:prstGeom>
              <a:solidFill>
                <a:srgbClr val="606030"/>
              </a:solidFill>
              <a:ln>
                <a:solidFill>
                  <a:srgbClr val="606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p:cNvGrpSpPr/>
            <p:nvPr/>
          </p:nvGrpSpPr>
          <p:grpSpPr>
            <a:xfrm>
              <a:off x="4978321" y="3321622"/>
              <a:ext cx="3924300" cy="3419746"/>
              <a:chOff x="3707904" y="2808753"/>
              <a:chExt cx="3924300" cy="2962276"/>
            </a:xfrm>
          </p:grpSpPr>
          <p:pic>
            <p:nvPicPr>
              <p:cNvPr id="24" name="Picture 8" descr="http://2.bp.blogspot.com/_qeX7ETnLfiE/SxT8ra8mxvI/AAAAAAAAAEc/WyiZyxI6Slk/s1600/B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808753"/>
                <a:ext cx="3924300" cy="296227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5636353" y="4653136"/>
                <a:ext cx="1206202" cy="432048"/>
              </a:xfrm>
              <a:prstGeom prst="rect">
                <a:avLst/>
              </a:prstGeom>
              <a:solidFill>
                <a:srgbClr val="CDCAFE"/>
              </a:solidFill>
              <a:ln>
                <a:solidFill>
                  <a:srgbClr val="D2D1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3923680" y="3355846"/>
                <a:ext cx="1296391" cy="432048"/>
              </a:xfrm>
              <a:prstGeom prst="rect">
                <a:avLst/>
              </a:prstGeom>
              <a:solidFill>
                <a:srgbClr val="CBFACE"/>
              </a:solidFill>
              <a:ln>
                <a:solidFill>
                  <a:srgbClr val="CDF2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206809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79512" y="476672"/>
            <a:ext cx="2784475" cy="5431790"/>
            <a:chOff x="3179763" y="713105"/>
            <a:chExt cx="2784475" cy="5431790"/>
          </a:xfrm>
        </p:grpSpPr>
        <p:sp>
          <p:nvSpPr>
            <p:cNvPr id="2" name="Text Box 45"/>
            <p:cNvSpPr txBox="1">
              <a:spLocks noChangeArrowheads="1"/>
            </p:cNvSpPr>
            <p:nvPr/>
          </p:nvSpPr>
          <p:spPr bwMode="auto">
            <a:xfrm>
              <a:off x="3179763" y="713105"/>
              <a:ext cx="1310640" cy="382270"/>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b="1">
                  <a:effectLst/>
                  <a:latin typeface="Comic Sans MS" panose="030F0702030302020204" pitchFamily="66" charset="0"/>
                  <a:ea typeface="Times New Roman" panose="02020603050405020304" pitchFamily="18" charset="0"/>
                </a:rPr>
                <a:t>High tide</a:t>
              </a:r>
              <a:endParaRPr lang="en-GB" sz="1200">
                <a:effectLst/>
                <a:latin typeface="Comic Sans MS" panose="030F0702030302020204" pitchFamily="66" charset="0"/>
                <a:ea typeface="Times New Roman" panose="02020603050405020304" pitchFamily="18" charset="0"/>
              </a:endParaRPr>
            </a:p>
          </p:txBody>
        </p:sp>
        <p:sp>
          <p:nvSpPr>
            <p:cNvPr id="3" name="Text Box 46"/>
            <p:cNvSpPr txBox="1">
              <a:spLocks noChangeArrowheads="1"/>
            </p:cNvSpPr>
            <p:nvPr/>
          </p:nvSpPr>
          <p:spPr bwMode="auto">
            <a:xfrm>
              <a:off x="4632008" y="713105"/>
              <a:ext cx="1310640" cy="382270"/>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b="1">
                  <a:effectLst/>
                  <a:latin typeface="Comic Sans MS" panose="030F0702030302020204" pitchFamily="66" charset="0"/>
                  <a:ea typeface="Times New Roman" panose="02020603050405020304" pitchFamily="18" charset="0"/>
                </a:rPr>
                <a:t>Low tide</a:t>
              </a:r>
              <a:endParaRPr lang="en-GB" sz="1200">
                <a:effectLst/>
                <a:latin typeface="Comic Sans MS" panose="030F0702030302020204" pitchFamily="66" charset="0"/>
                <a:ea typeface="Times New Roman" panose="02020603050405020304" pitchFamily="18" charset="0"/>
              </a:endParaRPr>
            </a:p>
          </p:txBody>
        </p:sp>
        <p:sp>
          <p:nvSpPr>
            <p:cNvPr id="4" name="Text Box 47"/>
            <p:cNvSpPr txBox="1">
              <a:spLocks noChangeArrowheads="1"/>
            </p:cNvSpPr>
            <p:nvPr/>
          </p:nvSpPr>
          <p:spPr bwMode="auto">
            <a:xfrm>
              <a:off x="3179763" y="1217930"/>
              <a:ext cx="2784475" cy="791845"/>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a:effectLst/>
                  <a:latin typeface="Comic Sans MS" panose="030F0702030302020204" pitchFamily="66" charset="0"/>
                  <a:ea typeface="Times New Roman" panose="02020603050405020304" pitchFamily="18" charset="0"/>
                </a:rPr>
                <a:t>Between </a:t>
              </a:r>
              <a:r>
                <a:rPr lang="en-GB" sz="1200" b="1">
                  <a:effectLst/>
                  <a:latin typeface="Comic Sans MS" panose="030F0702030302020204" pitchFamily="66" charset="0"/>
                  <a:ea typeface="Times New Roman" panose="02020603050405020304" pitchFamily="18" charset="0"/>
                </a:rPr>
                <a:t>high</a:t>
              </a:r>
              <a:r>
                <a:rPr lang="en-GB" sz="1200">
                  <a:effectLst/>
                  <a:latin typeface="Comic Sans MS" panose="030F0702030302020204" pitchFamily="66" charset="0"/>
                  <a:ea typeface="Times New Roman" panose="02020603050405020304" pitchFamily="18" charset="0"/>
                </a:rPr>
                <a:t> and </a:t>
              </a:r>
              <a:r>
                <a:rPr lang="en-GB" sz="1200" b="1">
                  <a:effectLst/>
                  <a:latin typeface="Comic Sans MS" panose="030F0702030302020204" pitchFamily="66" charset="0"/>
                  <a:ea typeface="Times New Roman" panose="02020603050405020304" pitchFamily="18" charset="0"/>
                </a:rPr>
                <a:t>low tide </a:t>
              </a:r>
              <a:r>
                <a:rPr lang="en-GB" sz="1200">
                  <a:effectLst/>
                  <a:latin typeface="Comic Sans MS" panose="030F0702030302020204" pitchFamily="66" charset="0"/>
                  <a:ea typeface="Times New Roman" panose="02020603050405020304" pitchFamily="18" charset="0"/>
                </a:rPr>
                <a:t>rocks are hurled at the </a:t>
              </a:r>
              <a:r>
                <a:rPr lang="en-GB" sz="1200" b="1">
                  <a:effectLst/>
                  <a:latin typeface="Comic Sans MS" panose="030F0702030302020204" pitchFamily="66" charset="0"/>
                  <a:ea typeface="Times New Roman" panose="02020603050405020304" pitchFamily="18" charset="0"/>
                </a:rPr>
                <a:t>base</a:t>
              </a:r>
              <a:r>
                <a:rPr lang="en-GB" sz="1200">
                  <a:effectLst/>
                  <a:latin typeface="Comic Sans MS" panose="030F0702030302020204" pitchFamily="66" charset="0"/>
                  <a:ea typeface="Times New Roman" panose="02020603050405020304" pitchFamily="18" charset="0"/>
                </a:rPr>
                <a:t> of the cliff- called </a:t>
              </a:r>
              <a:r>
                <a:rPr lang="en-GB" sz="1200" b="1">
                  <a:effectLst/>
                  <a:latin typeface="Comic Sans MS" panose="030F0702030302020204" pitchFamily="66" charset="0"/>
                  <a:ea typeface="Times New Roman" panose="02020603050405020304" pitchFamily="18" charset="0"/>
                </a:rPr>
                <a:t>corrasion</a:t>
              </a:r>
              <a:r>
                <a:rPr lang="en-GB" sz="1200">
                  <a:effectLst/>
                  <a:latin typeface="Comic Sans MS" panose="030F0702030302020204" pitchFamily="66" charset="0"/>
                  <a:ea typeface="Times New Roman" panose="02020603050405020304" pitchFamily="18" charset="0"/>
                </a:rPr>
                <a:t>. </a:t>
              </a:r>
            </a:p>
            <a:p>
              <a:pPr algn="ctr">
                <a:spcAft>
                  <a:spcPts val="0"/>
                </a:spcAft>
              </a:pPr>
              <a:r>
                <a:rPr lang="en-GB" sz="1200">
                  <a:effectLst/>
                  <a:latin typeface="Comic Sans MS" panose="030F0702030302020204" pitchFamily="66" charset="0"/>
                  <a:ea typeface="Times New Roman" panose="02020603050405020304" pitchFamily="18" charset="0"/>
                </a:rPr>
                <a:t> </a:t>
              </a:r>
            </a:p>
          </p:txBody>
        </p:sp>
        <p:sp>
          <p:nvSpPr>
            <p:cNvPr id="5" name="Text Box 48"/>
            <p:cNvSpPr txBox="1">
              <a:spLocks noChangeArrowheads="1"/>
            </p:cNvSpPr>
            <p:nvPr/>
          </p:nvSpPr>
          <p:spPr bwMode="auto">
            <a:xfrm>
              <a:off x="3179763" y="2132330"/>
              <a:ext cx="2784475" cy="573405"/>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a:effectLst/>
                  <a:latin typeface="Comic Sans MS" panose="030F0702030302020204" pitchFamily="66" charset="0"/>
                  <a:ea typeface="Times New Roman" panose="02020603050405020304" pitchFamily="18" charset="0"/>
                </a:rPr>
                <a:t>This creates </a:t>
              </a:r>
              <a:r>
                <a:rPr lang="en-GB" sz="1200" b="1">
                  <a:effectLst/>
                  <a:latin typeface="Comic Sans MS" panose="030F0702030302020204" pitchFamily="66" charset="0"/>
                  <a:ea typeface="Times New Roman" panose="02020603050405020304" pitchFamily="18" charset="0"/>
                </a:rPr>
                <a:t>a wave cut notch</a:t>
              </a:r>
              <a:r>
                <a:rPr lang="en-GB" sz="1200">
                  <a:effectLst/>
                  <a:latin typeface="Comic Sans MS" panose="030F0702030302020204" pitchFamily="66" charset="0"/>
                  <a:ea typeface="Times New Roman" panose="02020603050405020304" pitchFamily="18" charset="0"/>
                </a:rPr>
                <a:t>, the cliff has been </a:t>
              </a:r>
              <a:r>
                <a:rPr lang="en-GB" sz="1200" b="1">
                  <a:effectLst/>
                  <a:latin typeface="Comic Sans MS" panose="030F0702030302020204" pitchFamily="66" charset="0"/>
                  <a:ea typeface="Times New Roman" panose="02020603050405020304" pitchFamily="18" charset="0"/>
                </a:rPr>
                <a:t>undercut</a:t>
              </a:r>
              <a:r>
                <a:rPr lang="en-GB" sz="1200">
                  <a:effectLst/>
                  <a:latin typeface="Comic Sans MS" panose="030F0702030302020204" pitchFamily="66" charset="0"/>
                  <a:ea typeface="Times New Roman" panose="02020603050405020304" pitchFamily="18" charset="0"/>
                </a:rPr>
                <a:t>. </a:t>
              </a:r>
            </a:p>
            <a:p>
              <a:pPr algn="ctr">
                <a:spcAft>
                  <a:spcPts val="0"/>
                </a:spcAft>
              </a:pPr>
              <a:r>
                <a:rPr lang="en-GB" sz="1200">
                  <a:effectLst/>
                  <a:latin typeface="Comic Sans MS" panose="030F0702030302020204" pitchFamily="66" charset="0"/>
                  <a:ea typeface="Times New Roman" panose="02020603050405020304" pitchFamily="18" charset="0"/>
                </a:rPr>
                <a:t> </a:t>
              </a:r>
            </a:p>
          </p:txBody>
        </p:sp>
        <p:sp>
          <p:nvSpPr>
            <p:cNvPr id="6" name="Text Box 50"/>
            <p:cNvSpPr txBox="1">
              <a:spLocks noChangeArrowheads="1"/>
            </p:cNvSpPr>
            <p:nvPr/>
          </p:nvSpPr>
          <p:spPr bwMode="auto">
            <a:xfrm>
              <a:off x="3179763" y="3319780"/>
              <a:ext cx="2784475" cy="595630"/>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a:effectLst/>
                  <a:latin typeface="Comic Sans MS" panose="030F0702030302020204" pitchFamily="66" charset="0"/>
                  <a:ea typeface="Times New Roman" panose="02020603050405020304" pitchFamily="18" charset="0"/>
                </a:rPr>
                <a:t>This overhang will collapse into sea providing more material for </a:t>
              </a:r>
              <a:r>
                <a:rPr lang="en-GB" sz="1200" b="1">
                  <a:effectLst/>
                  <a:latin typeface="Comic Sans MS" panose="030F0702030302020204" pitchFamily="66" charset="0"/>
                  <a:ea typeface="Times New Roman" panose="02020603050405020304" pitchFamily="18" charset="0"/>
                </a:rPr>
                <a:t>corrosion</a:t>
              </a:r>
              <a:r>
                <a:rPr lang="en-GB" sz="1200">
                  <a:effectLst/>
                  <a:latin typeface="Comic Sans MS" panose="030F0702030302020204" pitchFamily="66" charset="0"/>
                  <a:ea typeface="Times New Roman" panose="02020603050405020304" pitchFamily="18" charset="0"/>
                </a:rPr>
                <a:t>. </a:t>
              </a:r>
            </a:p>
            <a:p>
              <a:pPr algn="ctr">
                <a:spcAft>
                  <a:spcPts val="0"/>
                </a:spcAft>
              </a:pPr>
              <a:r>
                <a:rPr lang="en-GB" sz="1200">
                  <a:effectLst/>
                  <a:latin typeface="Comic Sans MS" panose="030F0702030302020204" pitchFamily="66" charset="0"/>
                  <a:ea typeface="Times New Roman" panose="02020603050405020304" pitchFamily="18" charset="0"/>
                </a:rPr>
                <a:t> </a:t>
              </a:r>
            </a:p>
          </p:txBody>
        </p:sp>
        <p:sp>
          <p:nvSpPr>
            <p:cNvPr id="7" name="Text Box 49"/>
            <p:cNvSpPr txBox="1">
              <a:spLocks noChangeArrowheads="1"/>
            </p:cNvSpPr>
            <p:nvPr/>
          </p:nvSpPr>
          <p:spPr bwMode="auto">
            <a:xfrm>
              <a:off x="3179763" y="2814955"/>
              <a:ext cx="2784475" cy="418465"/>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a:effectLst/>
                  <a:latin typeface="Comic Sans MS" panose="030F0702030302020204" pitchFamily="66" charset="0"/>
                  <a:ea typeface="Times New Roman" panose="02020603050405020304" pitchFamily="18" charset="0"/>
                </a:rPr>
                <a:t>The top of the cliff becomes unstable. </a:t>
              </a:r>
            </a:p>
            <a:p>
              <a:pPr algn="ctr">
                <a:spcAft>
                  <a:spcPts val="0"/>
                </a:spcAft>
              </a:pPr>
              <a:r>
                <a:rPr lang="en-GB" sz="1200">
                  <a:effectLst/>
                  <a:latin typeface="Comic Sans MS" panose="030F0702030302020204" pitchFamily="66" charset="0"/>
                  <a:ea typeface="Times New Roman" panose="02020603050405020304" pitchFamily="18" charset="0"/>
                </a:rPr>
                <a:t> </a:t>
              </a:r>
            </a:p>
          </p:txBody>
        </p:sp>
        <p:sp>
          <p:nvSpPr>
            <p:cNvPr id="8" name="Text Box 51"/>
            <p:cNvSpPr txBox="1">
              <a:spLocks noChangeArrowheads="1"/>
            </p:cNvSpPr>
            <p:nvPr/>
          </p:nvSpPr>
          <p:spPr bwMode="auto">
            <a:xfrm>
              <a:off x="3179763" y="4002405"/>
              <a:ext cx="2784475" cy="595630"/>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a:effectLst/>
                  <a:latin typeface="Comic Sans MS" panose="030F0702030302020204" pitchFamily="66" charset="0"/>
                  <a:ea typeface="Times New Roman" panose="02020603050405020304" pitchFamily="18" charset="0"/>
                </a:rPr>
                <a:t>The cliff has now </a:t>
              </a:r>
              <a:r>
                <a:rPr lang="en-GB" sz="1200" b="1">
                  <a:effectLst/>
                  <a:latin typeface="Comic Sans MS" panose="030F0702030302020204" pitchFamily="66" charset="0"/>
                  <a:ea typeface="Times New Roman" panose="02020603050405020304" pitchFamily="18" charset="0"/>
                </a:rPr>
                <a:t>retreated</a:t>
              </a:r>
              <a:r>
                <a:rPr lang="en-GB" sz="1200">
                  <a:effectLst/>
                  <a:latin typeface="Comic Sans MS" panose="030F0702030302020204" pitchFamily="66" charset="0"/>
                  <a:ea typeface="Times New Roman" panose="02020603050405020304" pitchFamily="18" charset="0"/>
                </a:rPr>
                <a:t>. The process of </a:t>
              </a:r>
              <a:r>
                <a:rPr lang="en-GB" sz="1200" b="1">
                  <a:effectLst/>
                  <a:latin typeface="Comic Sans MS" panose="030F0702030302020204" pitchFamily="66" charset="0"/>
                  <a:ea typeface="Times New Roman" panose="02020603050405020304" pitchFamily="18" charset="0"/>
                </a:rPr>
                <a:t>corrasion</a:t>
              </a:r>
              <a:r>
                <a:rPr lang="en-GB" sz="1200">
                  <a:effectLst/>
                  <a:latin typeface="Comic Sans MS" panose="030F0702030302020204" pitchFamily="66" charset="0"/>
                  <a:ea typeface="Times New Roman" panose="02020603050405020304" pitchFamily="18" charset="0"/>
                </a:rPr>
                <a:t> will continue.</a:t>
              </a:r>
            </a:p>
            <a:p>
              <a:pPr algn="ctr">
                <a:spcAft>
                  <a:spcPts val="0"/>
                </a:spcAft>
              </a:pPr>
              <a:r>
                <a:rPr lang="en-GB" sz="1200">
                  <a:effectLst/>
                  <a:latin typeface="Comic Sans MS" panose="030F0702030302020204" pitchFamily="66" charset="0"/>
                  <a:ea typeface="Times New Roman" panose="02020603050405020304" pitchFamily="18" charset="0"/>
                </a:rPr>
                <a:t> </a:t>
              </a:r>
            </a:p>
            <a:p>
              <a:pPr algn="ctr">
                <a:spcAft>
                  <a:spcPts val="0"/>
                </a:spcAft>
              </a:pPr>
              <a:r>
                <a:rPr lang="en-GB" sz="1200">
                  <a:effectLst/>
                  <a:latin typeface="Comic Sans MS" panose="030F0702030302020204" pitchFamily="66" charset="0"/>
                  <a:ea typeface="Times New Roman" panose="02020603050405020304" pitchFamily="18" charset="0"/>
                </a:rPr>
                <a:t> </a:t>
              </a:r>
            </a:p>
          </p:txBody>
        </p:sp>
        <p:sp>
          <p:nvSpPr>
            <p:cNvPr id="9" name="Text Box 52"/>
            <p:cNvSpPr txBox="1">
              <a:spLocks noChangeArrowheads="1"/>
            </p:cNvSpPr>
            <p:nvPr/>
          </p:nvSpPr>
          <p:spPr bwMode="auto">
            <a:xfrm>
              <a:off x="3179763" y="4698365"/>
              <a:ext cx="2784475" cy="971550"/>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a:effectLst/>
                  <a:latin typeface="Comic Sans MS" panose="030F0702030302020204" pitchFamily="66" charset="0"/>
                  <a:ea typeface="Times New Roman" panose="02020603050405020304" pitchFamily="18" charset="0"/>
                </a:rPr>
                <a:t>Because there can be no </a:t>
              </a:r>
              <a:r>
                <a:rPr lang="en-GB" sz="1200" b="1">
                  <a:effectLst/>
                  <a:latin typeface="Comic Sans MS" panose="030F0702030302020204" pitchFamily="66" charset="0"/>
                  <a:ea typeface="Times New Roman" panose="02020603050405020304" pitchFamily="18" charset="0"/>
                </a:rPr>
                <a:t>erosion</a:t>
              </a:r>
              <a:r>
                <a:rPr lang="en-GB" sz="1200">
                  <a:effectLst/>
                  <a:latin typeface="Comic Sans MS" panose="030F0702030302020204" pitchFamily="66" charset="0"/>
                  <a:ea typeface="Times New Roman" panose="02020603050405020304" pitchFamily="18" charset="0"/>
                </a:rPr>
                <a:t> below low tide a rock platform is left- called a </a:t>
              </a:r>
              <a:r>
                <a:rPr lang="en-GB" sz="1200" b="1">
                  <a:effectLst/>
                  <a:latin typeface="Comic Sans MS" panose="030F0702030302020204" pitchFamily="66" charset="0"/>
                  <a:ea typeface="Times New Roman" panose="02020603050405020304" pitchFamily="18" charset="0"/>
                </a:rPr>
                <a:t>wave cut platform- </a:t>
              </a:r>
              <a:r>
                <a:rPr lang="en-GB" sz="1200">
                  <a:effectLst/>
                  <a:latin typeface="Comic Sans MS" panose="030F0702030302020204" pitchFamily="66" charset="0"/>
                  <a:ea typeface="Times New Roman" panose="02020603050405020304" pitchFamily="18" charset="0"/>
                </a:rPr>
                <a:t>this is exposed at low tide. </a:t>
              </a:r>
            </a:p>
            <a:p>
              <a:pPr algn="ctr">
                <a:spcAft>
                  <a:spcPts val="0"/>
                </a:spcAft>
              </a:pPr>
              <a:r>
                <a:rPr lang="en-GB" sz="1200">
                  <a:effectLst/>
                  <a:latin typeface="Comic Sans MS" panose="030F0702030302020204" pitchFamily="66" charset="0"/>
                  <a:ea typeface="Times New Roman" panose="02020603050405020304" pitchFamily="18" charset="0"/>
                </a:rPr>
                <a:t> </a:t>
              </a:r>
            </a:p>
            <a:p>
              <a:pPr algn="ctr">
                <a:spcAft>
                  <a:spcPts val="0"/>
                </a:spcAft>
              </a:pPr>
              <a:r>
                <a:rPr lang="en-GB" sz="1200">
                  <a:effectLst/>
                  <a:latin typeface="Comic Sans MS" panose="030F0702030302020204" pitchFamily="66" charset="0"/>
                  <a:ea typeface="Times New Roman" panose="02020603050405020304" pitchFamily="18" charset="0"/>
                </a:rPr>
                <a:t> </a:t>
              </a:r>
            </a:p>
          </p:txBody>
        </p:sp>
        <p:sp>
          <p:nvSpPr>
            <p:cNvPr id="10" name="Text Box 53"/>
            <p:cNvSpPr txBox="1">
              <a:spLocks noChangeArrowheads="1"/>
            </p:cNvSpPr>
            <p:nvPr/>
          </p:nvSpPr>
          <p:spPr bwMode="auto">
            <a:xfrm>
              <a:off x="3179763" y="5762625"/>
              <a:ext cx="2784475" cy="382270"/>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b="1">
                  <a:effectLst/>
                  <a:latin typeface="Comic Sans MS" panose="030F0702030302020204" pitchFamily="66" charset="0"/>
                  <a:ea typeface="Times New Roman" panose="02020603050405020304" pitchFamily="18" charset="0"/>
                </a:rPr>
                <a:t>Wave cut platform</a:t>
              </a:r>
              <a:endParaRPr lang="en-GB" sz="1200">
                <a:effectLst/>
                <a:latin typeface="Comic Sans MS" panose="030F0702030302020204" pitchFamily="66" charset="0"/>
                <a:ea typeface="Times New Roman" panose="02020603050405020304" pitchFamily="18" charset="0"/>
              </a:endParaRPr>
            </a:p>
          </p:txBody>
        </p:sp>
      </p:grpSp>
      <p:grpSp>
        <p:nvGrpSpPr>
          <p:cNvPr id="12" name="Group 11"/>
          <p:cNvGrpSpPr/>
          <p:nvPr/>
        </p:nvGrpSpPr>
        <p:grpSpPr>
          <a:xfrm>
            <a:off x="3236772" y="476672"/>
            <a:ext cx="2784475" cy="5431790"/>
            <a:chOff x="3179763" y="713105"/>
            <a:chExt cx="2784475" cy="5431790"/>
          </a:xfrm>
        </p:grpSpPr>
        <p:sp>
          <p:nvSpPr>
            <p:cNvPr id="13" name="Text Box 45"/>
            <p:cNvSpPr txBox="1">
              <a:spLocks noChangeArrowheads="1"/>
            </p:cNvSpPr>
            <p:nvPr/>
          </p:nvSpPr>
          <p:spPr bwMode="auto">
            <a:xfrm>
              <a:off x="3179763" y="713105"/>
              <a:ext cx="1310640" cy="382270"/>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b="1">
                  <a:effectLst/>
                  <a:latin typeface="Comic Sans MS" panose="030F0702030302020204" pitchFamily="66" charset="0"/>
                  <a:ea typeface="Times New Roman" panose="02020603050405020304" pitchFamily="18" charset="0"/>
                </a:rPr>
                <a:t>High tide</a:t>
              </a:r>
              <a:endParaRPr lang="en-GB" sz="1200">
                <a:effectLst/>
                <a:latin typeface="Comic Sans MS" panose="030F0702030302020204" pitchFamily="66" charset="0"/>
                <a:ea typeface="Times New Roman" panose="02020603050405020304" pitchFamily="18" charset="0"/>
              </a:endParaRPr>
            </a:p>
          </p:txBody>
        </p:sp>
        <p:sp>
          <p:nvSpPr>
            <p:cNvPr id="14" name="Text Box 46"/>
            <p:cNvSpPr txBox="1">
              <a:spLocks noChangeArrowheads="1"/>
            </p:cNvSpPr>
            <p:nvPr/>
          </p:nvSpPr>
          <p:spPr bwMode="auto">
            <a:xfrm>
              <a:off x="4632008" y="713105"/>
              <a:ext cx="1310640" cy="382270"/>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b="1">
                  <a:effectLst/>
                  <a:latin typeface="Comic Sans MS" panose="030F0702030302020204" pitchFamily="66" charset="0"/>
                  <a:ea typeface="Times New Roman" panose="02020603050405020304" pitchFamily="18" charset="0"/>
                </a:rPr>
                <a:t>Low tide</a:t>
              </a:r>
              <a:endParaRPr lang="en-GB" sz="1200">
                <a:effectLst/>
                <a:latin typeface="Comic Sans MS" panose="030F0702030302020204" pitchFamily="66" charset="0"/>
                <a:ea typeface="Times New Roman" panose="02020603050405020304" pitchFamily="18" charset="0"/>
              </a:endParaRPr>
            </a:p>
          </p:txBody>
        </p:sp>
        <p:sp>
          <p:nvSpPr>
            <p:cNvPr id="15" name="Text Box 47"/>
            <p:cNvSpPr txBox="1">
              <a:spLocks noChangeArrowheads="1"/>
            </p:cNvSpPr>
            <p:nvPr/>
          </p:nvSpPr>
          <p:spPr bwMode="auto">
            <a:xfrm>
              <a:off x="3179763" y="1217930"/>
              <a:ext cx="2784475" cy="791845"/>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a:effectLst/>
                  <a:latin typeface="Comic Sans MS" panose="030F0702030302020204" pitchFamily="66" charset="0"/>
                  <a:ea typeface="Times New Roman" panose="02020603050405020304" pitchFamily="18" charset="0"/>
                </a:rPr>
                <a:t>Between </a:t>
              </a:r>
              <a:r>
                <a:rPr lang="en-GB" sz="1200" b="1">
                  <a:effectLst/>
                  <a:latin typeface="Comic Sans MS" panose="030F0702030302020204" pitchFamily="66" charset="0"/>
                  <a:ea typeface="Times New Roman" panose="02020603050405020304" pitchFamily="18" charset="0"/>
                </a:rPr>
                <a:t>high</a:t>
              </a:r>
              <a:r>
                <a:rPr lang="en-GB" sz="1200">
                  <a:effectLst/>
                  <a:latin typeface="Comic Sans MS" panose="030F0702030302020204" pitchFamily="66" charset="0"/>
                  <a:ea typeface="Times New Roman" panose="02020603050405020304" pitchFamily="18" charset="0"/>
                </a:rPr>
                <a:t> and </a:t>
              </a:r>
              <a:r>
                <a:rPr lang="en-GB" sz="1200" b="1">
                  <a:effectLst/>
                  <a:latin typeface="Comic Sans MS" panose="030F0702030302020204" pitchFamily="66" charset="0"/>
                  <a:ea typeface="Times New Roman" panose="02020603050405020304" pitchFamily="18" charset="0"/>
                </a:rPr>
                <a:t>low tide </a:t>
              </a:r>
              <a:r>
                <a:rPr lang="en-GB" sz="1200">
                  <a:effectLst/>
                  <a:latin typeface="Comic Sans MS" panose="030F0702030302020204" pitchFamily="66" charset="0"/>
                  <a:ea typeface="Times New Roman" panose="02020603050405020304" pitchFamily="18" charset="0"/>
                </a:rPr>
                <a:t>rocks are hurled at the </a:t>
              </a:r>
              <a:r>
                <a:rPr lang="en-GB" sz="1200" b="1">
                  <a:effectLst/>
                  <a:latin typeface="Comic Sans MS" panose="030F0702030302020204" pitchFamily="66" charset="0"/>
                  <a:ea typeface="Times New Roman" panose="02020603050405020304" pitchFamily="18" charset="0"/>
                </a:rPr>
                <a:t>base</a:t>
              </a:r>
              <a:r>
                <a:rPr lang="en-GB" sz="1200">
                  <a:effectLst/>
                  <a:latin typeface="Comic Sans MS" panose="030F0702030302020204" pitchFamily="66" charset="0"/>
                  <a:ea typeface="Times New Roman" panose="02020603050405020304" pitchFamily="18" charset="0"/>
                </a:rPr>
                <a:t> of the cliff- called </a:t>
              </a:r>
              <a:r>
                <a:rPr lang="en-GB" sz="1200" b="1">
                  <a:effectLst/>
                  <a:latin typeface="Comic Sans MS" panose="030F0702030302020204" pitchFamily="66" charset="0"/>
                  <a:ea typeface="Times New Roman" panose="02020603050405020304" pitchFamily="18" charset="0"/>
                </a:rPr>
                <a:t>corrasion</a:t>
              </a:r>
              <a:r>
                <a:rPr lang="en-GB" sz="1200">
                  <a:effectLst/>
                  <a:latin typeface="Comic Sans MS" panose="030F0702030302020204" pitchFamily="66" charset="0"/>
                  <a:ea typeface="Times New Roman" panose="02020603050405020304" pitchFamily="18" charset="0"/>
                </a:rPr>
                <a:t>. </a:t>
              </a:r>
            </a:p>
            <a:p>
              <a:pPr algn="ctr">
                <a:spcAft>
                  <a:spcPts val="0"/>
                </a:spcAft>
              </a:pPr>
              <a:r>
                <a:rPr lang="en-GB" sz="1200">
                  <a:effectLst/>
                  <a:latin typeface="Comic Sans MS" panose="030F0702030302020204" pitchFamily="66" charset="0"/>
                  <a:ea typeface="Times New Roman" panose="02020603050405020304" pitchFamily="18" charset="0"/>
                </a:rPr>
                <a:t> </a:t>
              </a:r>
            </a:p>
          </p:txBody>
        </p:sp>
        <p:sp>
          <p:nvSpPr>
            <p:cNvPr id="16" name="Text Box 48"/>
            <p:cNvSpPr txBox="1">
              <a:spLocks noChangeArrowheads="1"/>
            </p:cNvSpPr>
            <p:nvPr/>
          </p:nvSpPr>
          <p:spPr bwMode="auto">
            <a:xfrm>
              <a:off x="3179763" y="2132330"/>
              <a:ext cx="2784475" cy="573405"/>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a:effectLst/>
                  <a:latin typeface="Comic Sans MS" panose="030F0702030302020204" pitchFamily="66" charset="0"/>
                  <a:ea typeface="Times New Roman" panose="02020603050405020304" pitchFamily="18" charset="0"/>
                </a:rPr>
                <a:t>This creates </a:t>
              </a:r>
              <a:r>
                <a:rPr lang="en-GB" sz="1200" b="1">
                  <a:effectLst/>
                  <a:latin typeface="Comic Sans MS" panose="030F0702030302020204" pitchFamily="66" charset="0"/>
                  <a:ea typeface="Times New Roman" panose="02020603050405020304" pitchFamily="18" charset="0"/>
                </a:rPr>
                <a:t>a wave cut notch</a:t>
              </a:r>
              <a:r>
                <a:rPr lang="en-GB" sz="1200">
                  <a:effectLst/>
                  <a:latin typeface="Comic Sans MS" panose="030F0702030302020204" pitchFamily="66" charset="0"/>
                  <a:ea typeface="Times New Roman" panose="02020603050405020304" pitchFamily="18" charset="0"/>
                </a:rPr>
                <a:t>, the cliff has been </a:t>
              </a:r>
              <a:r>
                <a:rPr lang="en-GB" sz="1200" b="1">
                  <a:effectLst/>
                  <a:latin typeface="Comic Sans MS" panose="030F0702030302020204" pitchFamily="66" charset="0"/>
                  <a:ea typeface="Times New Roman" panose="02020603050405020304" pitchFamily="18" charset="0"/>
                </a:rPr>
                <a:t>undercut</a:t>
              </a:r>
              <a:r>
                <a:rPr lang="en-GB" sz="1200">
                  <a:effectLst/>
                  <a:latin typeface="Comic Sans MS" panose="030F0702030302020204" pitchFamily="66" charset="0"/>
                  <a:ea typeface="Times New Roman" panose="02020603050405020304" pitchFamily="18" charset="0"/>
                </a:rPr>
                <a:t>. </a:t>
              </a:r>
            </a:p>
            <a:p>
              <a:pPr algn="ctr">
                <a:spcAft>
                  <a:spcPts val="0"/>
                </a:spcAft>
              </a:pPr>
              <a:r>
                <a:rPr lang="en-GB" sz="1200">
                  <a:effectLst/>
                  <a:latin typeface="Comic Sans MS" panose="030F0702030302020204" pitchFamily="66" charset="0"/>
                  <a:ea typeface="Times New Roman" panose="02020603050405020304" pitchFamily="18" charset="0"/>
                </a:rPr>
                <a:t> </a:t>
              </a:r>
            </a:p>
          </p:txBody>
        </p:sp>
        <p:sp>
          <p:nvSpPr>
            <p:cNvPr id="17" name="Text Box 50"/>
            <p:cNvSpPr txBox="1">
              <a:spLocks noChangeArrowheads="1"/>
            </p:cNvSpPr>
            <p:nvPr/>
          </p:nvSpPr>
          <p:spPr bwMode="auto">
            <a:xfrm>
              <a:off x="3179763" y="3319780"/>
              <a:ext cx="2784475" cy="595630"/>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a:effectLst/>
                  <a:latin typeface="Comic Sans MS" panose="030F0702030302020204" pitchFamily="66" charset="0"/>
                  <a:ea typeface="Times New Roman" panose="02020603050405020304" pitchFamily="18" charset="0"/>
                </a:rPr>
                <a:t>This overhang will collapse into sea providing more material for </a:t>
              </a:r>
              <a:r>
                <a:rPr lang="en-GB" sz="1200" b="1">
                  <a:effectLst/>
                  <a:latin typeface="Comic Sans MS" panose="030F0702030302020204" pitchFamily="66" charset="0"/>
                  <a:ea typeface="Times New Roman" panose="02020603050405020304" pitchFamily="18" charset="0"/>
                </a:rPr>
                <a:t>corrosion</a:t>
              </a:r>
              <a:r>
                <a:rPr lang="en-GB" sz="1200">
                  <a:effectLst/>
                  <a:latin typeface="Comic Sans MS" panose="030F0702030302020204" pitchFamily="66" charset="0"/>
                  <a:ea typeface="Times New Roman" panose="02020603050405020304" pitchFamily="18" charset="0"/>
                </a:rPr>
                <a:t>. </a:t>
              </a:r>
            </a:p>
            <a:p>
              <a:pPr algn="ctr">
                <a:spcAft>
                  <a:spcPts val="0"/>
                </a:spcAft>
              </a:pPr>
              <a:r>
                <a:rPr lang="en-GB" sz="1200">
                  <a:effectLst/>
                  <a:latin typeface="Comic Sans MS" panose="030F0702030302020204" pitchFamily="66" charset="0"/>
                  <a:ea typeface="Times New Roman" panose="02020603050405020304" pitchFamily="18" charset="0"/>
                </a:rPr>
                <a:t> </a:t>
              </a:r>
            </a:p>
          </p:txBody>
        </p:sp>
        <p:sp>
          <p:nvSpPr>
            <p:cNvPr id="18" name="Text Box 49"/>
            <p:cNvSpPr txBox="1">
              <a:spLocks noChangeArrowheads="1"/>
            </p:cNvSpPr>
            <p:nvPr/>
          </p:nvSpPr>
          <p:spPr bwMode="auto">
            <a:xfrm>
              <a:off x="3179763" y="2814955"/>
              <a:ext cx="2784475" cy="418465"/>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a:effectLst/>
                  <a:latin typeface="Comic Sans MS" panose="030F0702030302020204" pitchFamily="66" charset="0"/>
                  <a:ea typeface="Times New Roman" panose="02020603050405020304" pitchFamily="18" charset="0"/>
                </a:rPr>
                <a:t>The top of the cliff becomes unstable. </a:t>
              </a:r>
            </a:p>
            <a:p>
              <a:pPr algn="ctr">
                <a:spcAft>
                  <a:spcPts val="0"/>
                </a:spcAft>
              </a:pPr>
              <a:r>
                <a:rPr lang="en-GB" sz="1200">
                  <a:effectLst/>
                  <a:latin typeface="Comic Sans MS" panose="030F0702030302020204" pitchFamily="66" charset="0"/>
                  <a:ea typeface="Times New Roman" panose="02020603050405020304" pitchFamily="18" charset="0"/>
                </a:rPr>
                <a:t> </a:t>
              </a:r>
            </a:p>
          </p:txBody>
        </p:sp>
        <p:sp>
          <p:nvSpPr>
            <p:cNvPr id="19" name="Text Box 51"/>
            <p:cNvSpPr txBox="1">
              <a:spLocks noChangeArrowheads="1"/>
            </p:cNvSpPr>
            <p:nvPr/>
          </p:nvSpPr>
          <p:spPr bwMode="auto">
            <a:xfrm>
              <a:off x="3179763" y="4002405"/>
              <a:ext cx="2784475" cy="595630"/>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a:effectLst/>
                  <a:latin typeface="Comic Sans MS" panose="030F0702030302020204" pitchFamily="66" charset="0"/>
                  <a:ea typeface="Times New Roman" panose="02020603050405020304" pitchFamily="18" charset="0"/>
                </a:rPr>
                <a:t>The cliff has now </a:t>
              </a:r>
              <a:r>
                <a:rPr lang="en-GB" sz="1200" b="1">
                  <a:effectLst/>
                  <a:latin typeface="Comic Sans MS" panose="030F0702030302020204" pitchFamily="66" charset="0"/>
                  <a:ea typeface="Times New Roman" panose="02020603050405020304" pitchFamily="18" charset="0"/>
                </a:rPr>
                <a:t>retreated</a:t>
              </a:r>
              <a:r>
                <a:rPr lang="en-GB" sz="1200">
                  <a:effectLst/>
                  <a:latin typeface="Comic Sans MS" panose="030F0702030302020204" pitchFamily="66" charset="0"/>
                  <a:ea typeface="Times New Roman" panose="02020603050405020304" pitchFamily="18" charset="0"/>
                </a:rPr>
                <a:t>. The process of </a:t>
              </a:r>
              <a:r>
                <a:rPr lang="en-GB" sz="1200" b="1">
                  <a:effectLst/>
                  <a:latin typeface="Comic Sans MS" panose="030F0702030302020204" pitchFamily="66" charset="0"/>
                  <a:ea typeface="Times New Roman" panose="02020603050405020304" pitchFamily="18" charset="0"/>
                </a:rPr>
                <a:t>corrasion</a:t>
              </a:r>
              <a:r>
                <a:rPr lang="en-GB" sz="1200">
                  <a:effectLst/>
                  <a:latin typeface="Comic Sans MS" panose="030F0702030302020204" pitchFamily="66" charset="0"/>
                  <a:ea typeface="Times New Roman" panose="02020603050405020304" pitchFamily="18" charset="0"/>
                </a:rPr>
                <a:t> will continue.</a:t>
              </a:r>
            </a:p>
            <a:p>
              <a:pPr algn="ctr">
                <a:spcAft>
                  <a:spcPts val="0"/>
                </a:spcAft>
              </a:pPr>
              <a:r>
                <a:rPr lang="en-GB" sz="1200">
                  <a:effectLst/>
                  <a:latin typeface="Comic Sans MS" panose="030F0702030302020204" pitchFamily="66" charset="0"/>
                  <a:ea typeface="Times New Roman" panose="02020603050405020304" pitchFamily="18" charset="0"/>
                </a:rPr>
                <a:t> </a:t>
              </a:r>
            </a:p>
            <a:p>
              <a:pPr algn="ctr">
                <a:spcAft>
                  <a:spcPts val="0"/>
                </a:spcAft>
              </a:pPr>
              <a:r>
                <a:rPr lang="en-GB" sz="1200">
                  <a:effectLst/>
                  <a:latin typeface="Comic Sans MS" panose="030F0702030302020204" pitchFamily="66" charset="0"/>
                  <a:ea typeface="Times New Roman" panose="02020603050405020304" pitchFamily="18" charset="0"/>
                </a:rPr>
                <a:t> </a:t>
              </a:r>
            </a:p>
          </p:txBody>
        </p:sp>
        <p:sp>
          <p:nvSpPr>
            <p:cNvPr id="20" name="Text Box 52"/>
            <p:cNvSpPr txBox="1">
              <a:spLocks noChangeArrowheads="1"/>
            </p:cNvSpPr>
            <p:nvPr/>
          </p:nvSpPr>
          <p:spPr bwMode="auto">
            <a:xfrm>
              <a:off x="3179763" y="4698365"/>
              <a:ext cx="2784475" cy="971550"/>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a:effectLst/>
                  <a:latin typeface="Comic Sans MS" panose="030F0702030302020204" pitchFamily="66" charset="0"/>
                  <a:ea typeface="Times New Roman" panose="02020603050405020304" pitchFamily="18" charset="0"/>
                </a:rPr>
                <a:t>Because there can be no </a:t>
              </a:r>
              <a:r>
                <a:rPr lang="en-GB" sz="1200" b="1">
                  <a:effectLst/>
                  <a:latin typeface="Comic Sans MS" panose="030F0702030302020204" pitchFamily="66" charset="0"/>
                  <a:ea typeface="Times New Roman" panose="02020603050405020304" pitchFamily="18" charset="0"/>
                </a:rPr>
                <a:t>erosion</a:t>
              </a:r>
              <a:r>
                <a:rPr lang="en-GB" sz="1200">
                  <a:effectLst/>
                  <a:latin typeface="Comic Sans MS" panose="030F0702030302020204" pitchFamily="66" charset="0"/>
                  <a:ea typeface="Times New Roman" panose="02020603050405020304" pitchFamily="18" charset="0"/>
                </a:rPr>
                <a:t> below low tide a rock platform is left- called a </a:t>
              </a:r>
              <a:r>
                <a:rPr lang="en-GB" sz="1200" b="1">
                  <a:effectLst/>
                  <a:latin typeface="Comic Sans MS" panose="030F0702030302020204" pitchFamily="66" charset="0"/>
                  <a:ea typeface="Times New Roman" panose="02020603050405020304" pitchFamily="18" charset="0"/>
                </a:rPr>
                <a:t>wave cut platform- </a:t>
              </a:r>
              <a:r>
                <a:rPr lang="en-GB" sz="1200">
                  <a:effectLst/>
                  <a:latin typeface="Comic Sans MS" panose="030F0702030302020204" pitchFamily="66" charset="0"/>
                  <a:ea typeface="Times New Roman" panose="02020603050405020304" pitchFamily="18" charset="0"/>
                </a:rPr>
                <a:t>this is exposed at low tide. </a:t>
              </a:r>
            </a:p>
            <a:p>
              <a:pPr algn="ctr">
                <a:spcAft>
                  <a:spcPts val="0"/>
                </a:spcAft>
              </a:pPr>
              <a:r>
                <a:rPr lang="en-GB" sz="1200">
                  <a:effectLst/>
                  <a:latin typeface="Comic Sans MS" panose="030F0702030302020204" pitchFamily="66" charset="0"/>
                  <a:ea typeface="Times New Roman" panose="02020603050405020304" pitchFamily="18" charset="0"/>
                </a:rPr>
                <a:t> </a:t>
              </a:r>
            </a:p>
            <a:p>
              <a:pPr algn="ctr">
                <a:spcAft>
                  <a:spcPts val="0"/>
                </a:spcAft>
              </a:pPr>
              <a:r>
                <a:rPr lang="en-GB" sz="1200">
                  <a:effectLst/>
                  <a:latin typeface="Comic Sans MS" panose="030F0702030302020204" pitchFamily="66" charset="0"/>
                  <a:ea typeface="Times New Roman" panose="02020603050405020304" pitchFamily="18" charset="0"/>
                </a:rPr>
                <a:t> </a:t>
              </a:r>
            </a:p>
          </p:txBody>
        </p:sp>
        <p:sp>
          <p:nvSpPr>
            <p:cNvPr id="21" name="Text Box 53"/>
            <p:cNvSpPr txBox="1">
              <a:spLocks noChangeArrowheads="1"/>
            </p:cNvSpPr>
            <p:nvPr/>
          </p:nvSpPr>
          <p:spPr bwMode="auto">
            <a:xfrm>
              <a:off x="3179763" y="5762625"/>
              <a:ext cx="2784475" cy="382270"/>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b="1">
                  <a:effectLst/>
                  <a:latin typeface="Comic Sans MS" panose="030F0702030302020204" pitchFamily="66" charset="0"/>
                  <a:ea typeface="Times New Roman" panose="02020603050405020304" pitchFamily="18" charset="0"/>
                </a:rPr>
                <a:t>Wave cut platform</a:t>
              </a:r>
              <a:endParaRPr lang="en-GB" sz="1200">
                <a:effectLst/>
                <a:latin typeface="Comic Sans MS" panose="030F0702030302020204" pitchFamily="66" charset="0"/>
                <a:ea typeface="Times New Roman" panose="02020603050405020304" pitchFamily="18" charset="0"/>
              </a:endParaRPr>
            </a:p>
          </p:txBody>
        </p:sp>
      </p:grpSp>
      <p:grpSp>
        <p:nvGrpSpPr>
          <p:cNvPr id="22" name="Group 21"/>
          <p:cNvGrpSpPr/>
          <p:nvPr/>
        </p:nvGrpSpPr>
        <p:grpSpPr>
          <a:xfrm>
            <a:off x="6163906" y="502195"/>
            <a:ext cx="2784475" cy="5431790"/>
            <a:chOff x="3179763" y="713105"/>
            <a:chExt cx="2784475" cy="5431790"/>
          </a:xfrm>
        </p:grpSpPr>
        <p:sp>
          <p:nvSpPr>
            <p:cNvPr id="23" name="Text Box 45"/>
            <p:cNvSpPr txBox="1">
              <a:spLocks noChangeArrowheads="1"/>
            </p:cNvSpPr>
            <p:nvPr/>
          </p:nvSpPr>
          <p:spPr bwMode="auto">
            <a:xfrm>
              <a:off x="3179763" y="713105"/>
              <a:ext cx="1310640" cy="382270"/>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b="1">
                  <a:effectLst/>
                  <a:latin typeface="Comic Sans MS" panose="030F0702030302020204" pitchFamily="66" charset="0"/>
                  <a:ea typeface="Times New Roman" panose="02020603050405020304" pitchFamily="18" charset="0"/>
                </a:rPr>
                <a:t>High tide</a:t>
              </a:r>
              <a:endParaRPr lang="en-GB" sz="1200">
                <a:effectLst/>
                <a:latin typeface="Comic Sans MS" panose="030F0702030302020204" pitchFamily="66" charset="0"/>
                <a:ea typeface="Times New Roman" panose="02020603050405020304" pitchFamily="18" charset="0"/>
              </a:endParaRPr>
            </a:p>
          </p:txBody>
        </p:sp>
        <p:sp>
          <p:nvSpPr>
            <p:cNvPr id="24" name="Text Box 46"/>
            <p:cNvSpPr txBox="1">
              <a:spLocks noChangeArrowheads="1"/>
            </p:cNvSpPr>
            <p:nvPr/>
          </p:nvSpPr>
          <p:spPr bwMode="auto">
            <a:xfrm>
              <a:off x="4632008" y="713105"/>
              <a:ext cx="1310640" cy="382270"/>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b="1">
                  <a:effectLst/>
                  <a:latin typeface="Comic Sans MS" panose="030F0702030302020204" pitchFamily="66" charset="0"/>
                  <a:ea typeface="Times New Roman" panose="02020603050405020304" pitchFamily="18" charset="0"/>
                </a:rPr>
                <a:t>Low tide</a:t>
              </a:r>
              <a:endParaRPr lang="en-GB" sz="1200">
                <a:effectLst/>
                <a:latin typeface="Comic Sans MS" panose="030F0702030302020204" pitchFamily="66" charset="0"/>
                <a:ea typeface="Times New Roman" panose="02020603050405020304" pitchFamily="18" charset="0"/>
              </a:endParaRPr>
            </a:p>
          </p:txBody>
        </p:sp>
        <p:sp>
          <p:nvSpPr>
            <p:cNvPr id="25" name="Text Box 47"/>
            <p:cNvSpPr txBox="1">
              <a:spLocks noChangeArrowheads="1"/>
            </p:cNvSpPr>
            <p:nvPr/>
          </p:nvSpPr>
          <p:spPr bwMode="auto">
            <a:xfrm>
              <a:off x="3179763" y="1217930"/>
              <a:ext cx="2784475" cy="791845"/>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a:effectLst/>
                  <a:latin typeface="Comic Sans MS" panose="030F0702030302020204" pitchFamily="66" charset="0"/>
                  <a:ea typeface="Times New Roman" panose="02020603050405020304" pitchFamily="18" charset="0"/>
                </a:rPr>
                <a:t>Between </a:t>
              </a:r>
              <a:r>
                <a:rPr lang="en-GB" sz="1200" b="1">
                  <a:effectLst/>
                  <a:latin typeface="Comic Sans MS" panose="030F0702030302020204" pitchFamily="66" charset="0"/>
                  <a:ea typeface="Times New Roman" panose="02020603050405020304" pitchFamily="18" charset="0"/>
                </a:rPr>
                <a:t>high</a:t>
              </a:r>
              <a:r>
                <a:rPr lang="en-GB" sz="1200">
                  <a:effectLst/>
                  <a:latin typeface="Comic Sans MS" panose="030F0702030302020204" pitchFamily="66" charset="0"/>
                  <a:ea typeface="Times New Roman" panose="02020603050405020304" pitchFamily="18" charset="0"/>
                </a:rPr>
                <a:t> and </a:t>
              </a:r>
              <a:r>
                <a:rPr lang="en-GB" sz="1200" b="1">
                  <a:effectLst/>
                  <a:latin typeface="Comic Sans MS" panose="030F0702030302020204" pitchFamily="66" charset="0"/>
                  <a:ea typeface="Times New Roman" panose="02020603050405020304" pitchFamily="18" charset="0"/>
                </a:rPr>
                <a:t>low tide </a:t>
              </a:r>
              <a:r>
                <a:rPr lang="en-GB" sz="1200">
                  <a:effectLst/>
                  <a:latin typeface="Comic Sans MS" panose="030F0702030302020204" pitchFamily="66" charset="0"/>
                  <a:ea typeface="Times New Roman" panose="02020603050405020304" pitchFamily="18" charset="0"/>
                </a:rPr>
                <a:t>rocks are hurled at the </a:t>
              </a:r>
              <a:r>
                <a:rPr lang="en-GB" sz="1200" b="1">
                  <a:effectLst/>
                  <a:latin typeface="Comic Sans MS" panose="030F0702030302020204" pitchFamily="66" charset="0"/>
                  <a:ea typeface="Times New Roman" panose="02020603050405020304" pitchFamily="18" charset="0"/>
                </a:rPr>
                <a:t>base</a:t>
              </a:r>
              <a:r>
                <a:rPr lang="en-GB" sz="1200">
                  <a:effectLst/>
                  <a:latin typeface="Comic Sans MS" panose="030F0702030302020204" pitchFamily="66" charset="0"/>
                  <a:ea typeface="Times New Roman" panose="02020603050405020304" pitchFamily="18" charset="0"/>
                </a:rPr>
                <a:t> of the cliff- called </a:t>
              </a:r>
              <a:r>
                <a:rPr lang="en-GB" sz="1200" b="1">
                  <a:effectLst/>
                  <a:latin typeface="Comic Sans MS" panose="030F0702030302020204" pitchFamily="66" charset="0"/>
                  <a:ea typeface="Times New Roman" panose="02020603050405020304" pitchFamily="18" charset="0"/>
                </a:rPr>
                <a:t>corrasion</a:t>
              </a:r>
              <a:r>
                <a:rPr lang="en-GB" sz="1200">
                  <a:effectLst/>
                  <a:latin typeface="Comic Sans MS" panose="030F0702030302020204" pitchFamily="66" charset="0"/>
                  <a:ea typeface="Times New Roman" panose="02020603050405020304" pitchFamily="18" charset="0"/>
                </a:rPr>
                <a:t>. </a:t>
              </a:r>
            </a:p>
            <a:p>
              <a:pPr algn="ctr">
                <a:spcAft>
                  <a:spcPts val="0"/>
                </a:spcAft>
              </a:pPr>
              <a:r>
                <a:rPr lang="en-GB" sz="1200">
                  <a:effectLst/>
                  <a:latin typeface="Comic Sans MS" panose="030F0702030302020204" pitchFamily="66" charset="0"/>
                  <a:ea typeface="Times New Roman" panose="02020603050405020304" pitchFamily="18" charset="0"/>
                </a:rPr>
                <a:t> </a:t>
              </a:r>
            </a:p>
          </p:txBody>
        </p:sp>
        <p:sp>
          <p:nvSpPr>
            <p:cNvPr id="26" name="Text Box 48"/>
            <p:cNvSpPr txBox="1">
              <a:spLocks noChangeArrowheads="1"/>
            </p:cNvSpPr>
            <p:nvPr/>
          </p:nvSpPr>
          <p:spPr bwMode="auto">
            <a:xfrm>
              <a:off x="3179763" y="2132330"/>
              <a:ext cx="2784475" cy="573405"/>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a:effectLst/>
                  <a:latin typeface="Comic Sans MS" panose="030F0702030302020204" pitchFamily="66" charset="0"/>
                  <a:ea typeface="Times New Roman" panose="02020603050405020304" pitchFamily="18" charset="0"/>
                </a:rPr>
                <a:t>This creates </a:t>
              </a:r>
              <a:r>
                <a:rPr lang="en-GB" sz="1200" b="1">
                  <a:effectLst/>
                  <a:latin typeface="Comic Sans MS" panose="030F0702030302020204" pitchFamily="66" charset="0"/>
                  <a:ea typeface="Times New Roman" panose="02020603050405020304" pitchFamily="18" charset="0"/>
                </a:rPr>
                <a:t>a wave cut notch</a:t>
              </a:r>
              <a:r>
                <a:rPr lang="en-GB" sz="1200">
                  <a:effectLst/>
                  <a:latin typeface="Comic Sans MS" panose="030F0702030302020204" pitchFamily="66" charset="0"/>
                  <a:ea typeface="Times New Roman" panose="02020603050405020304" pitchFamily="18" charset="0"/>
                </a:rPr>
                <a:t>, the cliff has been </a:t>
              </a:r>
              <a:r>
                <a:rPr lang="en-GB" sz="1200" b="1">
                  <a:effectLst/>
                  <a:latin typeface="Comic Sans MS" panose="030F0702030302020204" pitchFamily="66" charset="0"/>
                  <a:ea typeface="Times New Roman" panose="02020603050405020304" pitchFamily="18" charset="0"/>
                </a:rPr>
                <a:t>undercut</a:t>
              </a:r>
              <a:r>
                <a:rPr lang="en-GB" sz="1200">
                  <a:effectLst/>
                  <a:latin typeface="Comic Sans MS" panose="030F0702030302020204" pitchFamily="66" charset="0"/>
                  <a:ea typeface="Times New Roman" panose="02020603050405020304" pitchFamily="18" charset="0"/>
                </a:rPr>
                <a:t>. </a:t>
              </a:r>
            </a:p>
            <a:p>
              <a:pPr algn="ctr">
                <a:spcAft>
                  <a:spcPts val="0"/>
                </a:spcAft>
              </a:pPr>
              <a:r>
                <a:rPr lang="en-GB" sz="1200">
                  <a:effectLst/>
                  <a:latin typeface="Comic Sans MS" panose="030F0702030302020204" pitchFamily="66" charset="0"/>
                  <a:ea typeface="Times New Roman" panose="02020603050405020304" pitchFamily="18" charset="0"/>
                </a:rPr>
                <a:t> </a:t>
              </a:r>
            </a:p>
          </p:txBody>
        </p:sp>
        <p:sp>
          <p:nvSpPr>
            <p:cNvPr id="27" name="Text Box 50"/>
            <p:cNvSpPr txBox="1">
              <a:spLocks noChangeArrowheads="1"/>
            </p:cNvSpPr>
            <p:nvPr/>
          </p:nvSpPr>
          <p:spPr bwMode="auto">
            <a:xfrm>
              <a:off x="3179763" y="3319780"/>
              <a:ext cx="2784475" cy="595630"/>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a:effectLst/>
                  <a:latin typeface="Comic Sans MS" panose="030F0702030302020204" pitchFamily="66" charset="0"/>
                  <a:ea typeface="Times New Roman" panose="02020603050405020304" pitchFamily="18" charset="0"/>
                </a:rPr>
                <a:t>This overhang will collapse into sea providing more material for </a:t>
              </a:r>
              <a:r>
                <a:rPr lang="en-GB" sz="1200" b="1">
                  <a:effectLst/>
                  <a:latin typeface="Comic Sans MS" panose="030F0702030302020204" pitchFamily="66" charset="0"/>
                  <a:ea typeface="Times New Roman" panose="02020603050405020304" pitchFamily="18" charset="0"/>
                </a:rPr>
                <a:t>corrosion</a:t>
              </a:r>
              <a:r>
                <a:rPr lang="en-GB" sz="1200">
                  <a:effectLst/>
                  <a:latin typeface="Comic Sans MS" panose="030F0702030302020204" pitchFamily="66" charset="0"/>
                  <a:ea typeface="Times New Roman" panose="02020603050405020304" pitchFamily="18" charset="0"/>
                </a:rPr>
                <a:t>. </a:t>
              </a:r>
            </a:p>
            <a:p>
              <a:pPr algn="ctr">
                <a:spcAft>
                  <a:spcPts val="0"/>
                </a:spcAft>
              </a:pPr>
              <a:r>
                <a:rPr lang="en-GB" sz="1200">
                  <a:effectLst/>
                  <a:latin typeface="Comic Sans MS" panose="030F0702030302020204" pitchFamily="66" charset="0"/>
                  <a:ea typeface="Times New Roman" panose="02020603050405020304" pitchFamily="18" charset="0"/>
                </a:rPr>
                <a:t> </a:t>
              </a:r>
            </a:p>
          </p:txBody>
        </p:sp>
        <p:sp>
          <p:nvSpPr>
            <p:cNvPr id="28" name="Text Box 49"/>
            <p:cNvSpPr txBox="1">
              <a:spLocks noChangeArrowheads="1"/>
            </p:cNvSpPr>
            <p:nvPr/>
          </p:nvSpPr>
          <p:spPr bwMode="auto">
            <a:xfrm>
              <a:off x="3179763" y="2814955"/>
              <a:ext cx="2784475" cy="418465"/>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a:effectLst/>
                  <a:latin typeface="Comic Sans MS" panose="030F0702030302020204" pitchFamily="66" charset="0"/>
                  <a:ea typeface="Times New Roman" panose="02020603050405020304" pitchFamily="18" charset="0"/>
                </a:rPr>
                <a:t>The top of the cliff becomes unstable. </a:t>
              </a:r>
            </a:p>
            <a:p>
              <a:pPr algn="ctr">
                <a:spcAft>
                  <a:spcPts val="0"/>
                </a:spcAft>
              </a:pPr>
              <a:r>
                <a:rPr lang="en-GB" sz="1200">
                  <a:effectLst/>
                  <a:latin typeface="Comic Sans MS" panose="030F0702030302020204" pitchFamily="66" charset="0"/>
                  <a:ea typeface="Times New Roman" panose="02020603050405020304" pitchFamily="18" charset="0"/>
                </a:rPr>
                <a:t> </a:t>
              </a:r>
            </a:p>
          </p:txBody>
        </p:sp>
        <p:sp>
          <p:nvSpPr>
            <p:cNvPr id="29" name="Text Box 51"/>
            <p:cNvSpPr txBox="1">
              <a:spLocks noChangeArrowheads="1"/>
            </p:cNvSpPr>
            <p:nvPr/>
          </p:nvSpPr>
          <p:spPr bwMode="auto">
            <a:xfrm>
              <a:off x="3179763" y="4002405"/>
              <a:ext cx="2784475" cy="595630"/>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a:effectLst/>
                  <a:latin typeface="Comic Sans MS" panose="030F0702030302020204" pitchFamily="66" charset="0"/>
                  <a:ea typeface="Times New Roman" panose="02020603050405020304" pitchFamily="18" charset="0"/>
                </a:rPr>
                <a:t>The cliff has now </a:t>
              </a:r>
              <a:r>
                <a:rPr lang="en-GB" sz="1200" b="1">
                  <a:effectLst/>
                  <a:latin typeface="Comic Sans MS" panose="030F0702030302020204" pitchFamily="66" charset="0"/>
                  <a:ea typeface="Times New Roman" panose="02020603050405020304" pitchFamily="18" charset="0"/>
                </a:rPr>
                <a:t>retreated</a:t>
              </a:r>
              <a:r>
                <a:rPr lang="en-GB" sz="1200">
                  <a:effectLst/>
                  <a:latin typeface="Comic Sans MS" panose="030F0702030302020204" pitchFamily="66" charset="0"/>
                  <a:ea typeface="Times New Roman" panose="02020603050405020304" pitchFamily="18" charset="0"/>
                </a:rPr>
                <a:t>. The process of </a:t>
              </a:r>
              <a:r>
                <a:rPr lang="en-GB" sz="1200" b="1">
                  <a:effectLst/>
                  <a:latin typeface="Comic Sans MS" panose="030F0702030302020204" pitchFamily="66" charset="0"/>
                  <a:ea typeface="Times New Roman" panose="02020603050405020304" pitchFamily="18" charset="0"/>
                </a:rPr>
                <a:t>corrasion</a:t>
              </a:r>
              <a:r>
                <a:rPr lang="en-GB" sz="1200">
                  <a:effectLst/>
                  <a:latin typeface="Comic Sans MS" panose="030F0702030302020204" pitchFamily="66" charset="0"/>
                  <a:ea typeface="Times New Roman" panose="02020603050405020304" pitchFamily="18" charset="0"/>
                </a:rPr>
                <a:t> will continue.</a:t>
              </a:r>
            </a:p>
            <a:p>
              <a:pPr algn="ctr">
                <a:spcAft>
                  <a:spcPts val="0"/>
                </a:spcAft>
              </a:pPr>
              <a:r>
                <a:rPr lang="en-GB" sz="1200">
                  <a:effectLst/>
                  <a:latin typeface="Comic Sans MS" panose="030F0702030302020204" pitchFamily="66" charset="0"/>
                  <a:ea typeface="Times New Roman" panose="02020603050405020304" pitchFamily="18" charset="0"/>
                </a:rPr>
                <a:t> </a:t>
              </a:r>
            </a:p>
            <a:p>
              <a:pPr algn="ctr">
                <a:spcAft>
                  <a:spcPts val="0"/>
                </a:spcAft>
              </a:pPr>
              <a:r>
                <a:rPr lang="en-GB" sz="1200">
                  <a:effectLst/>
                  <a:latin typeface="Comic Sans MS" panose="030F0702030302020204" pitchFamily="66" charset="0"/>
                  <a:ea typeface="Times New Roman" panose="02020603050405020304" pitchFamily="18" charset="0"/>
                </a:rPr>
                <a:t> </a:t>
              </a:r>
            </a:p>
          </p:txBody>
        </p:sp>
        <p:sp>
          <p:nvSpPr>
            <p:cNvPr id="30" name="Text Box 52"/>
            <p:cNvSpPr txBox="1">
              <a:spLocks noChangeArrowheads="1"/>
            </p:cNvSpPr>
            <p:nvPr/>
          </p:nvSpPr>
          <p:spPr bwMode="auto">
            <a:xfrm>
              <a:off x="3179763" y="4698365"/>
              <a:ext cx="2784475" cy="971550"/>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a:effectLst/>
                  <a:latin typeface="Comic Sans MS" panose="030F0702030302020204" pitchFamily="66" charset="0"/>
                  <a:ea typeface="Times New Roman" panose="02020603050405020304" pitchFamily="18" charset="0"/>
                </a:rPr>
                <a:t>Because there can be no </a:t>
              </a:r>
              <a:r>
                <a:rPr lang="en-GB" sz="1200" b="1">
                  <a:effectLst/>
                  <a:latin typeface="Comic Sans MS" panose="030F0702030302020204" pitchFamily="66" charset="0"/>
                  <a:ea typeface="Times New Roman" panose="02020603050405020304" pitchFamily="18" charset="0"/>
                </a:rPr>
                <a:t>erosion</a:t>
              </a:r>
              <a:r>
                <a:rPr lang="en-GB" sz="1200">
                  <a:effectLst/>
                  <a:latin typeface="Comic Sans MS" panose="030F0702030302020204" pitchFamily="66" charset="0"/>
                  <a:ea typeface="Times New Roman" panose="02020603050405020304" pitchFamily="18" charset="0"/>
                </a:rPr>
                <a:t> below low tide a rock platform is left- called a </a:t>
              </a:r>
              <a:r>
                <a:rPr lang="en-GB" sz="1200" b="1">
                  <a:effectLst/>
                  <a:latin typeface="Comic Sans MS" panose="030F0702030302020204" pitchFamily="66" charset="0"/>
                  <a:ea typeface="Times New Roman" panose="02020603050405020304" pitchFamily="18" charset="0"/>
                </a:rPr>
                <a:t>wave cut platform- </a:t>
              </a:r>
              <a:r>
                <a:rPr lang="en-GB" sz="1200">
                  <a:effectLst/>
                  <a:latin typeface="Comic Sans MS" panose="030F0702030302020204" pitchFamily="66" charset="0"/>
                  <a:ea typeface="Times New Roman" panose="02020603050405020304" pitchFamily="18" charset="0"/>
                </a:rPr>
                <a:t>this is exposed at low tide. </a:t>
              </a:r>
            </a:p>
            <a:p>
              <a:pPr algn="ctr">
                <a:spcAft>
                  <a:spcPts val="0"/>
                </a:spcAft>
              </a:pPr>
              <a:r>
                <a:rPr lang="en-GB" sz="1200">
                  <a:effectLst/>
                  <a:latin typeface="Comic Sans MS" panose="030F0702030302020204" pitchFamily="66" charset="0"/>
                  <a:ea typeface="Times New Roman" panose="02020603050405020304" pitchFamily="18" charset="0"/>
                </a:rPr>
                <a:t> </a:t>
              </a:r>
            </a:p>
            <a:p>
              <a:pPr algn="ctr">
                <a:spcAft>
                  <a:spcPts val="0"/>
                </a:spcAft>
              </a:pPr>
              <a:r>
                <a:rPr lang="en-GB" sz="1200">
                  <a:effectLst/>
                  <a:latin typeface="Comic Sans MS" panose="030F0702030302020204" pitchFamily="66" charset="0"/>
                  <a:ea typeface="Times New Roman" panose="02020603050405020304" pitchFamily="18" charset="0"/>
                </a:rPr>
                <a:t> </a:t>
              </a:r>
            </a:p>
          </p:txBody>
        </p:sp>
        <p:sp>
          <p:nvSpPr>
            <p:cNvPr id="31" name="Text Box 53"/>
            <p:cNvSpPr txBox="1">
              <a:spLocks noChangeArrowheads="1"/>
            </p:cNvSpPr>
            <p:nvPr/>
          </p:nvSpPr>
          <p:spPr bwMode="auto">
            <a:xfrm>
              <a:off x="3179763" y="5762625"/>
              <a:ext cx="2784475" cy="382270"/>
            </a:xfrm>
            <a:prstGeom prst="rect">
              <a:avLst/>
            </a:prstGeom>
            <a:solidFill>
              <a:srgbClr val="FFFFFF"/>
            </a:solidFill>
            <a:ln w="28575">
              <a:solidFill>
                <a:srgbClr val="000000"/>
              </a:solidFill>
              <a:prstDash val="sysDot"/>
              <a:miter lim="800000"/>
              <a:headEnd/>
              <a:tailEnd/>
            </a:ln>
          </p:spPr>
          <p:txBody>
            <a:bodyPr rot="0" vert="horz" wrap="square" lIns="91440" tIns="45720" rIns="91440" bIns="45720" anchor="t" anchorCtr="0" upright="1">
              <a:noAutofit/>
            </a:bodyPr>
            <a:lstStyle/>
            <a:p>
              <a:pPr algn="ctr">
                <a:spcAft>
                  <a:spcPts val="0"/>
                </a:spcAft>
              </a:pPr>
              <a:r>
                <a:rPr lang="en-GB" sz="1200" b="1">
                  <a:effectLst/>
                  <a:latin typeface="Comic Sans MS" panose="030F0702030302020204" pitchFamily="66" charset="0"/>
                  <a:ea typeface="Times New Roman" panose="02020603050405020304" pitchFamily="18" charset="0"/>
                </a:rPr>
                <a:t>Wave cut platform</a:t>
              </a:r>
              <a:endParaRPr lang="en-GB" sz="1200">
                <a:effectLst/>
                <a:latin typeface="Comic Sans MS" panose="030F0702030302020204" pitchFamily="66" charset="0"/>
                <a:ea typeface="Times New Roman" panose="02020603050405020304" pitchFamily="18" charset="0"/>
              </a:endParaRPr>
            </a:p>
          </p:txBody>
        </p:sp>
      </p:grpSp>
    </p:spTree>
    <p:extLst>
      <p:ext uri="{BB962C8B-B14F-4D97-AF65-F5344CB8AC3E}">
        <p14:creationId xmlns:p14="http://schemas.microsoft.com/office/powerpoint/2010/main" val="2531800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51520" y="620688"/>
            <a:ext cx="4138747" cy="5112568"/>
            <a:chOff x="251520" y="620688"/>
            <a:chExt cx="4138747" cy="5112568"/>
          </a:xfrm>
        </p:grpSpPr>
        <p:pic>
          <p:nvPicPr>
            <p:cNvPr id="2" name="Picture 1"/>
            <p:cNvPicPr>
              <a:picLocks noChangeAspect="1"/>
            </p:cNvPicPr>
            <p:nvPr/>
          </p:nvPicPr>
          <p:blipFill rotWithShape="1">
            <a:blip r:embed="rId2"/>
            <a:srcRect l="35611" t="21454" r="36164" b="16531"/>
            <a:stretch/>
          </p:blipFill>
          <p:spPr>
            <a:xfrm>
              <a:off x="251520" y="620688"/>
              <a:ext cx="4138747" cy="5112568"/>
            </a:xfrm>
            <a:prstGeom prst="rect">
              <a:avLst/>
            </a:prstGeom>
          </p:spPr>
        </p:pic>
        <p:sp>
          <p:nvSpPr>
            <p:cNvPr id="4" name="Rectangle 3"/>
            <p:cNvSpPr/>
            <p:nvPr/>
          </p:nvSpPr>
          <p:spPr>
            <a:xfrm>
              <a:off x="2771800" y="3789040"/>
              <a:ext cx="108012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156237" y="3547047"/>
              <a:ext cx="108012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31540" y="3882116"/>
              <a:ext cx="46805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907704" y="4365103"/>
              <a:ext cx="1080120" cy="216025"/>
            </a:xfrm>
            <a:prstGeom prst="rect">
              <a:avLst/>
            </a:prstGeom>
            <a:solidFill>
              <a:srgbClr val="D8D9D9"/>
            </a:solidFill>
            <a:ln>
              <a:solidFill>
                <a:srgbClr val="D8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264594" y="4581128"/>
              <a:ext cx="1080120" cy="108012"/>
            </a:xfrm>
            <a:prstGeom prst="rect">
              <a:avLst/>
            </a:prstGeom>
            <a:solidFill>
              <a:srgbClr val="B5B6B6"/>
            </a:solidFill>
            <a:ln>
              <a:solidFill>
                <a:srgbClr val="B5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p:cNvGrpSpPr/>
          <p:nvPr/>
        </p:nvGrpSpPr>
        <p:grpSpPr>
          <a:xfrm>
            <a:off x="4747157" y="618873"/>
            <a:ext cx="4138747" cy="5112568"/>
            <a:chOff x="251520" y="620688"/>
            <a:chExt cx="4138747" cy="5112568"/>
          </a:xfrm>
        </p:grpSpPr>
        <p:pic>
          <p:nvPicPr>
            <p:cNvPr id="11" name="Picture 10"/>
            <p:cNvPicPr>
              <a:picLocks noChangeAspect="1"/>
            </p:cNvPicPr>
            <p:nvPr/>
          </p:nvPicPr>
          <p:blipFill rotWithShape="1">
            <a:blip r:embed="rId2"/>
            <a:srcRect l="35611" t="21454" r="36164" b="16531"/>
            <a:stretch/>
          </p:blipFill>
          <p:spPr>
            <a:xfrm>
              <a:off x="251520" y="620688"/>
              <a:ext cx="4138747" cy="5112568"/>
            </a:xfrm>
            <a:prstGeom prst="rect">
              <a:avLst/>
            </a:prstGeom>
          </p:spPr>
        </p:pic>
        <p:sp>
          <p:nvSpPr>
            <p:cNvPr id="12" name="Rectangle 11"/>
            <p:cNvSpPr/>
            <p:nvPr/>
          </p:nvSpPr>
          <p:spPr>
            <a:xfrm>
              <a:off x="2771800" y="3789040"/>
              <a:ext cx="108012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156237" y="3547047"/>
              <a:ext cx="108012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31540" y="3882116"/>
              <a:ext cx="46805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907704" y="4365103"/>
              <a:ext cx="1080120" cy="216025"/>
            </a:xfrm>
            <a:prstGeom prst="rect">
              <a:avLst/>
            </a:prstGeom>
            <a:solidFill>
              <a:srgbClr val="D8D9D9"/>
            </a:solidFill>
            <a:ln>
              <a:solidFill>
                <a:srgbClr val="D8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2264594" y="4581128"/>
              <a:ext cx="1080120" cy="108012"/>
            </a:xfrm>
            <a:prstGeom prst="rect">
              <a:avLst/>
            </a:prstGeom>
            <a:solidFill>
              <a:srgbClr val="B5B6B6"/>
            </a:solidFill>
            <a:ln>
              <a:solidFill>
                <a:srgbClr val="B5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9350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GB" sz="3600" dirty="0">
                <a:latin typeface="Comic Sans MS" panose="030F0702030302020204" pitchFamily="66" charset="0"/>
              </a:rPr>
              <a:t>1) Weathering</a:t>
            </a:r>
          </a:p>
        </p:txBody>
      </p:sp>
      <p:pic>
        <p:nvPicPr>
          <p:cNvPr id="1026" name="Picture 2" descr="https://dqam6mam97sh3.cloudfront.net/blog/ausl/wp-content/uploads/sites/2/2015/02/homer.png"/>
          <p:cNvPicPr>
            <a:picLocks noChangeAspect="1" noChangeArrowheads="1"/>
          </p:cNvPicPr>
          <p:nvPr/>
        </p:nvPicPr>
        <p:blipFill rotWithShape="1">
          <a:blip r:embed="rId2">
            <a:extLst>
              <a:ext uri="{28A0092B-C50C-407E-A947-70E740481C1C}">
                <a14:useLocalDpi xmlns:a14="http://schemas.microsoft.com/office/drawing/2010/main" val="0"/>
              </a:ext>
            </a:extLst>
          </a:blip>
          <a:srcRect l="25541" r="23001"/>
          <a:stretch/>
        </p:blipFill>
        <p:spPr bwMode="auto">
          <a:xfrm>
            <a:off x="755576" y="3877965"/>
            <a:ext cx="2232248" cy="2892003"/>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4139952" y="1556792"/>
            <a:ext cx="4824536" cy="3168352"/>
          </a:xfrm>
          <a:prstGeom prst="cloudCallout">
            <a:avLst>
              <a:gd name="adj1" fmla="val -77297"/>
              <a:gd name="adj2" fmla="val 510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a:solidFill>
                  <a:schemeClr val="tx1"/>
                </a:solidFill>
                <a:latin typeface="Comic Sans MS" panose="030F0702030302020204" pitchFamily="66" charset="0"/>
              </a:rPr>
              <a:t>What do you remember about Weathering? </a:t>
            </a:r>
          </a:p>
        </p:txBody>
      </p:sp>
    </p:spTree>
    <p:extLst>
      <p:ext uri="{BB962C8B-B14F-4D97-AF65-F5344CB8AC3E}">
        <p14:creationId xmlns:p14="http://schemas.microsoft.com/office/powerpoint/2010/main" val="4195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778098"/>
          </a:xfrm>
          <a:prstGeom prst="rect">
            <a:avLst/>
          </a:prstGeom>
        </p:spPr>
        <p:style>
          <a:lnRef idx="1">
            <a:schemeClr val="accent2"/>
          </a:lnRef>
          <a:fillRef idx="2">
            <a:schemeClr val="accent2"/>
          </a:fillRef>
          <a:effectRef idx="1">
            <a:schemeClr val="accent2"/>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600" dirty="0">
                <a:latin typeface="Comic Sans MS" panose="030F0702030302020204" pitchFamily="66" charset="0"/>
              </a:rPr>
              <a:t>1) Weathering</a:t>
            </a:r>
          </a:p>
        </p:txBody>
      </p:sp>
      <p:sp>
        <p:nvSpPr>
          <p:cNvPr id="4" name="Title 1"/>
          <p:cNvSpPr txBox="1">
            <a:spLocks/>
          </p:cNvSpPr>
          <p:nvPr/>
        </p:nvSpPr>
        <p:spPr>
          <a:xfrm>
            <a:off x="457200" y="1340769"/>
            <a:ext cx="8229600" cy="948014"/>
          </a:xfrm>
          <a:prstGeom prst="rect">
            <a:avLst/>
          </a:prstGeom>
        </p:spPr>
        <p:style>
          <a:lnRef idx="1">
            <a:schemeClr val="accent6"/>
          </a:lnRef>
          <a:fillRef idx="2">
            <a:schemeClr val="accent6"/>
          </a:fillRef>
          <a:effectRef idx="1">
            <a:schemeClr val="accent6"/>
          </a:effectRef>
          <a:fontRef idx="minor">
            <a:schemeClr val="dk1"/>
          </a:fontRef>
        </p:style>
        <p:txBody>
          <a:bodyP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200" dirty="0">
                <a:latin typeface="Comic Sans MS" panose="030F0702030302020204" pitchFamily="66" charset="0"/>
              </a:rPr>
              <a:t>In the exam you are expected to be able to explain the 3 different types of weathering; Physical, Chemical and Biological. </a:t>
            </a:r>
          </a:p>
        </p:txBody>
      </p:sp>
      <p:sp>
        <p:nvSpPr>
          <p:cNvPr id="6" name="TextBox 5"/>
          <p:cNvSpPr txBox="1"/>
          <p:nvPr/>
        </p:nvSpPr>
        <p:spPr>
          <a:xfrm>
            <a:off x="466509" y="2664267"/>
            <a:ext cx="8221162"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b="1" dirty="0">
                <a:latin typeface="Comic Sans MS" panose="030F0702030302020204" pitchFamily="66" charset="0"/>
              </a:rPr>
              <a:t>Task 1</a:t>
            </a:r>
            <a:r>
              <a:rPr lang="en-GB" sz="2000" dirty="0">
                <a:latin typeface="Comic Sans MS" panose="030F0702030302020204" pitchFamily="66" charset="0"/>
              </a:rPr>
              <a:t>: Complete the sheet to show your understanding of weathering and its affect on the coast. </a:t>
            </a:r>
          </a:p>
        </p:txBody>
      </p:sp>
      <p:grpSp>
        <p:nvGrpSpPr>
          <p:cNvPr id="2" name="Group 1"/>
          <p:cNvGrpSpPr/>
          <p:nvPr/>
        </p:nvGrpSpPr>
        <p:grpSpPr>
          <a:xfrm>
            <a:off x="179512" y="3747637"/>
            <a:ext cx="4536504" cy="3081309"/>
            <a:chOff x="179512" y="3747637"/>
            <a:chExt cx="5688631" cy="3081309"/>
          </a:xfrm>
        </p:grpSpPr>
        <p:sp>
          <p:nvSpPr>
            <p:cNvPr id="7" name="TextBox 6"/>
            <p:cNvSpPr txBox="1"/>
            <p:nvPr/>
          </p:nvSpPr>
          <p:spPr>
            <a:xfrm>
              <a:off x="2527201" y="3788335"/>
              <a:ext cx="3340942"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u="sng" dirty="0">
                  <a:latin typeface="Comic Sans MS" panose="030F0702030302020204" pitchFamily="66" charset="0"/>
                </a:rPr>
                <a:t>Help Desk</a:t>
              </a:r>
              <a:r>
                <a:rPr lang="en-GB" dirty="0">
                  <a:latin typeface="Comic Sans MS" panose="030F0702030302020204" pitchFamily="66" charset="0"/>
                </a:rPr>
                <a:t>:</a:t>
              </a:r>
            </a:p>
            <a:p>
              <a:pPr marL="457200" indent="-457200">
                <a:buAutoNum type="arabicParenR"/>
              </a:pPr>
              <a:r>
                <a:rPr lang="en-GB" dirty="0">
                  <a:latin typeface="Comic Sans MS" panose="030F0702030302020204" pitchFamily="66" charset="0"/>
                </a:rPr>
                <a:t>Text book</a:t>
              </a:r>
            </a:p>
          </p:txBody>
        </p:sp>
        <p:pic>
          <p:nvPicPr>
            <p:cNvPr id="8" name="Picture 6" descr="http://www.malesurvivor.org/board/images/avatars/uploaded/10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747637"/>
              <a:ext cx="2347689" cy="3081309"/>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9" name="Title 1"/>
          <p:cNvSpPr txBox="1">
            <a:spLocks/>
          </p:cNvSpPr>
          <p:nvPr/>
        </p:nvSpPr>
        <p:spPr>
          <a:xfrm>
            <a:off x="2051720" y="5087554"/>
            <a:ext cx="2664296" cy="1514540"/>
          </a:xfrm>
          <a:prstGeom prst="rect">
            <a:avLst/>
          </a:prstGeom>
        </p:spPr>
        <p:style>
          <a:lnRef idx="1">
            <a:schemeClr val="dk1"/>
          </a:lnRef>
          <a:fillRef idx="2">
            <a:schemeClr val="dk1"/>
          </a:fillRef>
          <a:effectRef idx="1">
            <a:schemeClr val="dk1"/>
          </a:effectRef>
          <a:fontRef idx="minor">
            <a:schemeClr val="dk1"/>
          </a:fontRef>
        </p:style>
        <p:txBody>
          <a:bodyP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400" b="1" dirty="0">
                <a:latin typeface="Comic Sans MS" panose="030F0702030302020204" pitchFamily="66" charset="0"/>
              </a:rPr>
              <a:t>Challenge:</a:t>
            </a:r>
          </a:p>
          <a:p>
            <a:r>
              <a:rPr lang="en-GB" sz="2400" dirty="0">
                <a:latin typeface="Comic Sans MS" panose="030F0702030302020204" pitchFamily="66" charset="0"/>
              </a:rPr>
              <a:t>Identify and explain how other factors affect the coast.</a:t>
            </a:r>
          </a:p>
        </p:txBody>
      </p:sp>
      <p:pic>
        <p:nvPicPr>
          <p:cNvPr id="1026" name="Picture 2" descr="http://geographyclassroom2014.weebly.com/uploads/3/2/0/5/32050401/7697371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372" y="3573015"/>
            <a:ext cx="4038772" cy="302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14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GB" sz="3600" dirty="0">
                <a:latin typeface="Comic Sans MS" panose="030F0702030302020204" pitchFamily="66" charset="0"/>
              </a:rPr>
              <a:t>2) Beach Formation</a:t>
            </a:r>
          </a:p>
        </p:txBody>
      </p:sp>
      <p:sp>
        <p:nvSpPr>
          <p:cNvPr id="3" name="Cloud Callout 2"/>
          <p:cNvSpPr/>
          <p:nvPr/>
        </p:nvSpPr>
        <p:spPr>
          <a:xfrm>
            <a:off x="4139952" y="1556792"/>
            <a:ext cx="4824536" cy="3168352"/>
          </a:xfrm>
          <a:prstGeom prst="cloudCallout">
            <a:avLst>
              <a:gd name="adj1" fmla="val -77297"/>
              <a:gd name="adj2" fmla="val 5107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800" dirty="0">
                <a:solidFill>
                  <a:schemeClr val="tx1"/>
                </a:solidFill>
                <a:latin typeface="Comic Sans MS" panose="030F0702030302020204" pitchFamily="66" charset="0"/>
              </a:rPr>
              <a:t>What do you remember about beach formation? </a:t>
            </a:r>
          </a:p>
        </p:txBody>
      </p:sp>
      <p:pic>
        <p:nvPicPr>
          <p:cNvPr id="1026" name="Picture 2" descr="https://dqam6mam97sh3.cloudfront.net/blog/ausl/wp-content/uploads/sites/2/2015/02/homer.png"/>
          <p:cNvPicPr>
            <a:picLocks noChangeAspect="1" noChangeArrowheads="1"/>
          </p:cNvPicPr>
          <p:nvPr/>
        </p:nvPicPr>
        <p:blipFill rotWithShape="1">
          <a:blip r:embed="rId2">
            <a:extLst>
              <a:ext uri="{28A0092B-C50C-407E-A947-70E740481C1C}">
                <a14:useLocalDpi xmlns:a14="http://schemas.microsoft.com/office/drawing/2010/main" val="0"/>
              </a:ext>
            </a:extLst>
          </a:blip>
          <a:srcRect l="25541" r="23001"/>
          <a:stretch/>
        </p:blipFill>
        <p:spPr bwMode="auto">
          <a:xfrm>
            <a:off x="755576" y="3877965"/>
            <a:ext cx="2232248" cy="2892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424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778098"/>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600" dirty="0">
                <a:latin typeface="Comic Sans MS" panose="030F0702030302020204" pitchFamily="66" charset="0"/>
              </a:rPr>
              <a:t>2) Beach formation</a:t>
            </a:r>
          </a:p>
        </p:txBody>
      </p:sp>
      <p:sp>
        <p:nvSpPr>
          <p:cNvPr id="3" name="TextBox 2"/>
          <p:cNvSpPr txBox="1"/>
          <p:nvPr/>
        </p:nvSpPr>
        <p:spPr>
          <a:xfrm>
            <a:off x="465638" y="1290928"/>
            <a:ext cx="8221162"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800" dirty="0">
                <a:latin typeface="Comic Sans MS" panose="030F0702030302020204" pitchFamily="66" charset="0"/>
              </a:rPr>
              <a:t>What is a beach?</a:t>
            </a:r>
          </a:p>
        </p:txBody>
      </p:sp>
      <p:sp>
        <p:nvSpPr>
          <p:cNvPr id="4" name="TextBox 3"/>
          <p:cNvSpPr txBox="1"/>
          <p:nvPr/>
        </p:nvSpPr>
        <p:spPr>
          <a:xfrm>
            <a:off x="457199" y="1251237"/>
            <a:ext cx="8236665"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a:latin typeface="Comic Sans MS" panose="030F0702030302020204" pitchFamily="66" charset="0"/>
              </a:rPr>
              <a:t>A sloping area of sand or shingle across the entrance to a bay or river mouth.</a:t>
            </a:r>
          </a:p>
        </p:txBody>
      </p:sp>
      <p:sp>
        <p:nvSpPr>
          <p:cNvPr id="5" name="TextBox 4"/>
          <p:cNvSpPr txBox="1"/>
          <p:nvPr/>
        </p:nvSpPr>
        <p:spPr>
          <a:xfrm>
            <a:off x="472702" y="2232056"/>
            <a:ext cx="8221162" cy="26776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b="1" dirty="0">
                <a:latin typeface="Comic Sans MS" panose="030F0702030302020204" pitchFamily="66" charset="0"/>
              </a:rPr>
              <a:t>Explain the formation of a beach. (</a:t>
            </a:r>
            <a:r>
              <a:rPr lang="en-GB" sz="2000" b="1" i="1" u="sng" dirty="0">
                <a:latin typeface="Comic Sans MS" panose="030F0702030302020204" pitchFamily="66" charset="0"/>
              </a:rPr>
              <a:t>4 marks</a:t>
            </a:r>
            <a:r>
              <a:rPr lang="en-GB" sz="2000" b="1" dirty="0">
                <a:latin typeface="Comic Sans MS" panose="030F0702030302020204" pitchFamily="66" charset="0"/>
              </a:rPr>
              <a:t>) </a:t>
            </a:r>
            <a:r>
              <a:rPr lang="en-GB" sz="2000" dirty="0">
                <a:latin typeface="Comic Sans MS" panose="030F0702030302020204" pitchFamily="66" charset="0"/>
              </a:rPr>
              <a:t>(Complete the sheet to show the correct answer). </a:t>
            </a:r>
            <a:endParaRPr lang="en-GB" sz="2000" b="1" dirty="0">
              <a:latin typeface="Comic Sans MS" panose="030F0702030302020204" pitchFamily="66" charset="0"/>
            </a:endParaRPr>
          </a:p>
          <a:p>
            <a:endParaRPr lang="en-GB" sz="2000" b="1" dirty="0">
              <a:latin typeface="Comic Sans MS" panose="030F0702030302020204" pitchFamily="66" charset="0"/>
            </a:endParaRPr>
          </a:p>
          <a:p>
            <a:r>
              <a:rPr lang="en-GB" i="1" dirty="0">
                <a:latin typeface="Comic Sans MS" panose="030F0702030302020204" pitchFamily="66" charset="0"/>
              </a:rPr>
              <a:t>Deposition is the main process responsible for the formation of a beach. For this to occur, waves must have limited energy and so beaches often form in sheltered areas such as bays where wave energy is less than on exposed headlands. Here, waves are likely to be constructive where the swash is dominant and the backwash weaker so that material is left on the beach rather than being taken away by the waves. </a:t>
            </a:r>
          </a:p>
        </p:txBody>
      </p:sp>
      <p:sp>
        <p:nvSpPr>
          <p:cNvPr id="6" name="Title 1"/>
          <p:cNvSpPr txBox="1">
            <a:spLocks/>
          </p:cNvSpPr>
          <p:nvPr/>
        </p:nvSpPr>
        <p:spPr>
          <a:xfrm>
            <a:off x="5948586" y="5477989"/>
            <a:ext cx="2745278" cy="1015663"/>
          </a:xfrm>
          <a:prstGeom prst="rect">
            <a:avLst/>
          </a:prstGeom>
        </p:spPr>
        <p:style>
          <a:lnRef idx="1">
            <a:schemeClr val="dk1"/>
          </a:lnRef>
          <a:fillRef idx="2">
            <a:schemeClr val="dk1"/>
          </a:fillRef>
          <a:effectRef idx="1">
            <a:schemeClr val="dk1"/>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600" b="1" dirty="0">
                <a:latin typeface="Comic Sans MS" panose="030F0702030302020204" pitchFamily="66" charset="0"/>
              </a:rPr>
              <a:t>Challenge: </a:t>
            </a:r>
            <a:r>
              <a:rPr lang="en-GB" sz="1600" dirty="0">
                <a:latin typeface="Comic Sans MS" panose="030F0702030302020204" pitchFamily="66" charset="0"/>
              </a:rPr>
              <a:t>How is the formation of a beach different to the process of longshore drift. </a:t>
            </a:r>
            <a:endParaRPr lang="en-GB" sz="1600" b="1" dirty="0">
              <a:latin typeface="Comic Sans MS" panose="030F0702030302020204" pitchFamily="66" charset="0"/>
            </a:endParaRPr>
          </a:p>
        </p:txBody>
      </p:sp>
      <p:sp>
        <p:nvSpPr>
          <p:cNvPr id="7" name="TextBox 6"/>
          <p:cNvSpPr txBox="1"/>
          <p:nvPr/>
        </p:nvSpPr>
        <p:spPr>
          <a:xfrm>
            <a:off x="1428763" y="5477989"/>
            <a:ext cx="2933466"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u="sng" dirty="0">
                <a:latin typeface="Comic Sans MS" panose="030F0702030302020204" pitchFamily="66" charset="0"/>
              </a:rPr>
              <a:t>Help Desk</a:t>
            </a:r>
            <a:r>
              <a:rPr lang="en-GB" sz="2000" dirty="0">
                <a:latin typeface="Comic Sans MS" panose="030F0702030302020204" pitchFamily="66" charset="0"/>
              </a:rPr>
              <a:t>:</a:t>
            </a:r>
          </a:p>
          <a:p>
            <a:pPr marL="457200" indent="-457200">
              <a:buAutoNum type="arabicParenR"/>
            </a:pPr>
            <a:r>
              <a:rPr lang="en-GB" sz="2000" dirty="0">
                <a:latin typeface="Comic Sans MS" panose="030F0702030302020204" pitchFamily="66" charset="0"/>
              </a:rPr>
              <a:t>Text book Google Drive</a:t>
            </a:r>
          </a:p>
        </p:txBody>
      </p:sp>
      <p:pic>
        <p:nvPicPr>
          <p:cNvPr id="8" name="Picture 6" descr="http://www.malesurvivor.org/board/images/avatars/uploaded/10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909711"/>
            <a:ext cx="1224136" cy="184965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0135" y="2212848"/>
            <a:ext cx="8236665"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a:latin typeface="Comic Sans MS" panose="030F0702030302020204" pitchFamily="66" charset="0"/>
              </a:rPr>
              <a:t>Draw a labelled diagram to show the formation of a beach. (</a:t>
            </a:r>
            <a:r>
              <a:rPr lang="en-GB" sz="2400" i="1" u="sng" dirty="0">
                <a:latin typeface="Comic Sans MS" panose="030F0702030302020204" pitchFamily="66" charset="0"/>
              </a:rPr>
              <a:t>4 marks</a:t>
            </a:r>
            <a:r>
              <a:rPr lang="en-GB" sz="2400" dirty="0">
                <a:latin typeface="Comic Sans MS" panose="030F0702030302020204" pitchFamily="66" charset="0"/>
              </a:rPr>
              <a:t>)</a:t>
            </a:r>
          </a:p>
        </p:txBody>
      </p:sp>
    </p:spTree>
    <p:extLst>
      <p:ext uri="{BB962C8B-B14F-4D97-AF65-F5344CB8AC3E}">
        <p14:creationId xmlns:p14="http://schemas.microsoft.com/office/powerpoint/2010/main" val="28784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4" presetID="6"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0"/>
                                        <p:tgtEl>
                                          <p:spTgt spid="5">
                                            <p:txEl>
                                              <p:pRg st="2" end="2"/>
                                            </p:txEl>
                                          </p:spTgt>
                                        </p:tgtEl>
                                      </p:cBhvr>
                                    </p:animEffect>
                                    <p:anim calcmode="lin" valueType="num">
                                      <p:cBhvr>
                                        <p:cTn id="3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n-GB" sz="3600" dirty="0">
                <a:latin typeface="Comic Sans MS" panose="030F0702030302020204" pitchFamily="66" charset="0"/>
              </a:rPr>
              <a:t>3) Cliff Collapse</a:t>
            </a:r>
          </a:p>
        </p:txBody>
      </p:sp>
      <p:sp>
        <p:nvSpPr>
          <p:cNvPr id="3" name="Cloud Callout 2"/>
          <p:cNvSpPr/>
          <p:nvPr/>
        </p:nvSpPr>
        <p:spPr>
          <a:xfrm>
            <a:off x="4139952" y="1556792"/>
            <a:ext cx="4824536" cy="3168352"/>
          </a:xfrm>
          <a:prstGeom prst="cloudCallout">
            <a:avLst>
              <a:gd name="adj1" fmla="val -77297"/>
              <a:gd name="adj2" fmla="val 510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dirty="0">
                <a:solidFill>
                  <a:schemeClr val="tx1"/>
                </a:solidFill>
                <a:latin typeface="Comic Sans MS" panose="030F0702030302020204" pitchFamily="66" charset="0"/>
              </a:rPr>
              <a:t>What do you remember about Cliff Collapse? </a:t>
            </a:r>
          </a:p>
        </p:txBody>
      </p:sp>
      <p:pic>
        <p:nvPicPr>
          <p:cNvPr id="1026" name="Picture 2" descr="https://dqam6mam97sh3.cloudfront.net/blog/ausl/wp-content/uploads/sites/2/2015/02/homer.png"/>
          <p:cNvPicPr>
            <a:picLocks noChangeAspect="1" noChangeArrowheads="1"/>
          </p:cNvPicPr>
          <p:nvPr/>
        </p:nvPicPr>
        <p:blipFill rotWithShape="1">
          <a:blip r:embed="rId2">
            <a:extLst>
              <a:ext uri="{28A0092B-C50C-407E-A947-70E740481C1C}">
                <a14:useLocalDpi xmlns:a14="http://schemas.microsoft.com/office/drawing/2010/main" val="0"/>
              </a:ext>
            </a:extLst>
          </a:blip>
          <a:srcRect l="25541" r="23001"/>
          <a:stretch/>
        </p:blipFill>
        <p:spPr bwMode="auto">
          <a:xfrm>
            <a:off x="755576" y="3877965"/>
            <a:ext cx="2232248" cy="2892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74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dailymail.co.uk/i/pix/2012/03/14/article-2114912-122B6AF7000005DC-519_964x644.jpg"/>
          <p:cNvPicPr>
            <a:picLocks noChangeAspect="1" noChangeArrowheads="1"/>
          </p:cNvPicPr>
          <p:nvPr/>
        </p:nvPicPr>
        <p:blipFill rotWithShape="1">
          <a:blip r:embed="rId2">
            <a:extLst>
              <a:ext uri="{28A0092B-C50C-407E-A947-70E740481C1C}">
                <a14:useLocalDpi xmlns:a14="http://schemas.microsoft.com/office/drawing/2010/main" val="0"/>
              </a:ext>
            </a:extLst>
          </a:blip>
          <a:srcRect l="28286" t="10557"/>
          <a:stretch/>
        </p:blipFill>
        <p:spPr bwMode="auto">
          <a:xfrm>
            <a:off x="5220072" y="3608637"/>
            <a:ext cx="3781500" cy="31507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457200" y="188640"/>
            <a:ext cx="8229600" cy="648072"/>
          </a:xfrm>
          <a:prstGeom prst="rect">
            <a:avLst/>
          </a:prstGeom>
        </p:spPr>
        <p:style>
          <a:lnRef idx="1">
            <a:schemeClr val="accent4"/>
          </a:lnRef>
          <a:fillRef idx="2">
            <a:schemeClr val="accent4"/>
          </a:fillRef>
          <a:effectRef idx="1">
            <a:schemeClr val="accent4"/>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600" dirty="0">
                <a:latin typeface="Comic Sans MS" panose="030F0702030302020204" pitchFamily="66" charset="0"/>
              </a:rPr>
              <a:t>3) Cliff Collapse</a:t>
            </a:r>
          </a:p>
        </p:txBody>
      </p:sp>
      <p:sp>
        <p:nvSpPr>
          <p:cNvPr id="3" name="TextBox 2"/>
          <p:cNvSpPr txBox="1"/>
          <p:nvPr/>
        </p:nvSpPr>
        <p:spPr>
          <a:xfrm>
            <a:off x="457200" y="1023313"/>
            <a:ext cx="8221162" cy="213904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1900" b="1" dirty="0">
                <a:latin typeface="Comic Sans MS" panose="030F0702030302020204" pitchFamily="66" charset="0"/>
              </a:rPr>
              <a:t>Task 1</a:t>
            </a:r>
            <a:r>
              <a:rPr lang="en-GB" sz="1900" dirty="0">
                <a:latin typeface="Comic Sans MS" panose="030F0702030302020204" pitchFamily="66" charset="0"/>
              </a:rPr>
              <a:t>: What is cliff collapse. </a:t>
            </a:r>
            <a:r>
              <a:rPr lang="en-GB" sz="1900" i="1" dirty="0">
                <a:latin typeface="Comic Sans MS" panose="030F0702030302020204" pitchFamily="66" charset="0"/>
              </a:rPr>
              <a:t>HINT: Do not use the words in the questions.</a:t>
            </a:r>
            <a:endParaRPr lang="en-GB" sz="1900" dirty="0">
              <a:latin typeface="Comic Sans MS" panose="030F0702030302020204" pitchFamily="66" charset="0"/>
            </a:endParaRPr>
          </a:p>
          <a:p>
            <a:endParaRPr lang="en-GB" sz="1900" dirty="0">
              <a:latin typeface="Comic Sans MS" panose="030F0702030302020204" pitchFamily="66" charset="0"/>
            </a:endParaRPr>
          </a:p>
          <a:p>
            <a:r>
              <a:rPr lang="en-GB" sz="1900" b="1" dirty="0">
                <a:latin typeface="Comic Sans MS" panose="030F0702030302020204" pitchFamily="66" charset="0"/>
              </a:rPr>
              <a:t>Task 2: </a:t>
            </a:r>
            <a:r>
              <a:rPr lang="en-GB" sz="1900" dirty="0">
                <a:latin typeface="Comic Sans MS" panose="030F0702030302020204" pitchFamily="66" charset="0"/>
              </a:rPr>
              <a:t>Explain the 3 key mass movements (fall, slump, slide).</a:t>
            </a:r>
            <a:endParaRPr lang="en-GB" sz="1900" b="1" dirty="0">
              <a:latin typeface="Comic Sans MS" panose="030F0702030302020204" pitchFamily="66" charset="0"/>
            </a:endParaRPr>
          </a:p>
          <a:p>
            <a:endParaRPr lang="en-GB" sz="1900" b="1" dirty="0">
              <a:latin typeface="Comic Sans MS" panose="030F0702030302020204" pitchFamily="66" charset="0"/>
            </a:endParaRPr>
          </a:p>
          <a:p>
            <a:r>
              <a:rPr lang="en-GB" sz="1900" b="1" dirty="0">
                <a:latin typeface="Comic Sans MS" panose="030F0702030302020204" pitchFamily="66" charset="0"/>
              </a:rPr>
              <a:t>Task 3: </a:t>
            </a:r>
            <a:r>
              <a:rPr lang="en-GB" sz="1900" dirty="0">
                <a:latin typeface="Comic Sans MS" panose="030F0702030302020204" pitchFamily="66" charset="0"/>
              </a:rPr>
              <a:t>Answer the following question “Explain why cliffs collapse?” (4</a:t>
            </a:r>
            <a:r>
              <a:rPr lang="en-GB" sz="1900" i="1" u="sng" dirty="0">
                <a:latin typeface="Comic Sans MS" panose="030F0702030302020204" pitchFamily="66" charset="0"/>
              </a:rPr>
              <a:t> marks</a:t>
            </a:r>
            <a:r>
              <a:rPr lang="en-GB" sz="1900" dirty="0">
                <a:latin typeface="Comic Sans MS" panose="030F0702030302020204" pitchFamily="66" charset="0"/>
              </a:rPr>
              <a:t>)</a:t>
            </a:r>
            <a:endParaRPr lang="en-GB" sz="1900" u="sng" dirty="0">
              <a:latin typeface="Comic Sans MS" panose="030F0702030302020204" pitchFamily="66" charset="0"/>
            </a:endParaRPr>
          </a:p>
        </p:txBody>
      </p:sp>
      <p:sp>
        <p:nvSpPr>
          <p:cNvPr id="6" name="Title 1"/>
          <p:cNvSpPr txBox="1">
            <a:spLocks/>
          </p:cNvSpPr>
          <p:nvPr/>
        </p:nvSpPr>
        <p:spPr>
          <a:xfrm>
            <a:off x="1939640" y="5137581"/>
            <a:ext cx="3058399" cy="1613178"/>
          </a:xfrm>
          <a:prstGeom prst="rect">
            <a:avLst/>
          </a:prstGeom>
        </p:spPr>
        <p:style>
          <a:lnRef idx="1">
            <a:schemeClr val="dk1"/>
          </a:lnRef>
          <a:fillRef idx="2">
            <a:schemeClr val="dk1"/>
          </a:fillRef>
          <a:effectRef idx="1">
            <a:schemeClr val="dk1"/>
          </a:effectRef>
          <a:fontRef idx="minor">
            <a:schemeClr val="dk1"/>
          </a:fontRef>
        </p:style>
        <p:txBody>
          <a:bodyPr>
            <a:normAutofit fontScale="900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400" b="1" dirty="0">
                <a:latin typeface="Comic Sans MS" panose="030F0702030302020204" pitchFamily="66" charset="0"/>
              </a:rPr>
              <a:t>Challenge: </a:t>
            </a:r>
            <a:r>
              <a:rPr lang="en-GB" sz="2400" dirty="0">
                <a:latin typeface="Comic Sans MS" panose="030F0702030302020204" pitchFamily="66" charset="0"/>
              </a:rPr>
              <a:t>Explain how cliff collapse is different from the formation of a wave cut platform.</a:t>
            </a:r>
            <a:endParaRPr lang="en-GB" sz="2400" b="1" dirty="0">
              <a:latin typeface="Comic Sans MS" panose="030F0702030302020204" pitchFamily="66" charset="0"/>
            </a:endParaRPr>
          </a:p>
        </p:txBody>
      </p:sp>
      <p:sp>
        <p:nvSpPr>
          <p:cNvPr id="7" name="TextBox 6"/>
          <p:cNvSpPr txBox="1"/>
          <p:nvPr/>
        </p:nvSpPr>
        <p:spPr>
          <a:xfrm>
            <a:off x="1939640" y="3348961"/>
            <a:ext cx="3058399"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u="sng" dirty="0">
                <a:latin typeface="Comic Sans MS" panose="030F0702030302020204" pitchFamily="66" charset="0"/>
              </a:rPr>
              <a:t>Help Desk</a:t>
            </a:r>
            <a:r>
              <a:rPr lang="en-GB" sz="2000" dirty="0">
                <a:latin typeface="Comic Sans MS" panose="030F0702030302020204" pitchFamily="66" charset="0"/>
              </a:rPr>
              <a:t>:</a:t>
            </a:r>
          </a:p>
          <a:p>
            <a:pPr marL="457200" indent="-457200">
              <a:buAutoNum type="arabicParenR"/>
            </a:pPr>
            <a:r>
              <a:rPr lang="en-GB" sz="2000" dirty="0">
                <a:latin typeface="Comic Sans MS" panose="030F0702030302020204" pitchFamily="66" charset="0"/>
              </a:rPr>
              <a:t>Mass movement/cliff collapse help sheet</a:t>
            </a:r>
          </a:p>
          <a:p>
            <a:pPr marL="457200" indent="-457200">
              <a:buAutoNum type="arabicParenR"/>
            </a:pPr>
            <a:r>
              <a:rPr lang="en-GB" sz="2000" dirty="0">
                <a:latin typeface="Comic Sans MS" panose="030F0702030302020204" pitchFamily="66" charset="0"/>
              </a:rPr>
              <a:t>Google Drive</a:t>
            </a:r>
          </a:p>
        </p:txBody>
      </p:sp>
      <p:pic>
        <p:nvPicPr>
          <p:cNvPr id="8" name="Picture 6" descr="http://www.malesurvivor.org/board/images/avatars/uploaded/103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338483"/>
            <a:ext cx="1760128" cy="242088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05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en-GB" sz="3600" dirty="0">
                <a:latin typeface="Comic Sans MS" panose="030F0702030302020204" pitchFamily="66" charset="0"/>
              </a:rPr>
              <a:t>5) Spit/Bar</a:t>
            </a:r>
          </a:p>
        </p:txBody>
      </p:sp>
      <p:sp>
        <p:nvSpPr>
          <p:cNvPr id="3" name="Cloud Callout 2"/>
          <p:cNvSpPr/>
          <p:nvPr/>
        </p:nvSpPr>
        <p:spPr>
          <a:xfrm>
            <a:off x="4139952" y="1556792"/>
            <a:ext cx="4824536" cy="3168352"/>
          </a:xfrm>
          <a:prstGeom prst="cloudCallout">
            <a:avLst>
              <a:gd name="adj1" fmla="val -77297"/>
              <a:gd name="adj2" fmla="val 510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a:solidFill>
                  <a:schemeClr val="tx1"/>
                </a:solidFill>
                <a:latin typeface="Comic Sans MS" panose="030F0702030302020204" pitchFamily="66" charset="0"/>
              </a:rPr>
              <a:t>What do you remember about spits and bars? </a:t>
            </a:r>
          </a:p>
        </p:txBody>
      </p:sp>
      <p:pic>
        <p:nvPicPr>
          <p:cNvPr id="1026" name="Picture 2" descr="https://dqam6mam97sh3.cloudfront.net/blog/ausl/wp-content/uploads/sites/2/2015/02/homer.png"/>
          <p:cNvPicPr>
            <a:picLocks noChangeAspect="1" noChangeArrowheads="1"/>
          </p:cNvPicPr>
          <p:nvPr/>
        </p:nvPicPr>
        <p:blipFill rotWithShape="1">
          <a:blip r:embed="rId2">
            <a:extLst>
              <a:ext uri="{28A0092B-C50C-407E-A947-70E740481C1C}">
                <a14:useLocalDpi xmlns:a14="http://schemas.microsoft.com/office/drawing/2010/main" val="0"/>
              </a:ext>
            </a:extLst>
          </a:blip>
          <a:srcRect l="25541" r="23001"/>
          <a:stretch/>
        </p:blipFill>
        <p:spPr bwMode="auto">
          <a:xfrm>
            <a:off x="755576" y="3877965"/>
            <a:ext cx="2232248" cy="2892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308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8ECA7B5D52C14C9C7D03A2B8F7CBEE" ma:contentTypeVersion="10" ma:contentTypeDescription="Create a new document." ma:contentTypeScope="" ma:versionID="e2cec8879236a971a5c9bde3a5861d24">
  <xsd:schema xmlns:xsd="http://www.w3.org/2001/XMLSchema" xmlns:xs="http://www.w3.org/2001/XMLSchema" xmlns:p="http://schemas.microsoft.com/office/2006/metadata/properties" xmlns:ns2="137df582-df32-4086-95d4-9cc06b37204e" xmlns:ns3="293d0b11-8b04-4cfc-96a3-727b05479806" targetNamespace="http://schemas.microsoft.com/office/2006/metadata/properties" ma:root="true" ma:fieldsID="6b16edecec5f8716c0917e892efe56f2" ns2:_="" ns3:_="">
    <xsd:import namespace="137df582-df32-4086-95d4-9cc06b37204e"/>
    <xsd:import namespace="293d0b11-8b04-4cfc-96a3-727b0547980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df582-df32-4086-95d4-9cc06b3720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3d0b11-8b04-4cfc-96a3-727b0547980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5EF595-EEA7-49C2-A8D1-90972F611468}">
  <ds:schemaRefs>
    <ds:schemaRef ds:uri="http://schemas.microsoft.com/sharepoint/v3/contenttype/forms"/>
  </ds:schemaRefs>
</ds:datastoreItem>
</file>

<file path=customXml/itemProps2.xml><?xml version="1.0" encoding="utf-8"?>
<ds:datastoreItem xmlns:ds="http://schemas.openxmlformats.org/officeDocument/2006/customXml" ds:itemID="{97774FDE-338B-440F-BA6D-22A598C5A01F}">
  <ds:schemaRefs>
    <ds:schemaRef ds:uri="293d0b11-8b04-4cfc-96a3-727b05479806"/>
    <ds:schemaRef ds:uri="http://www.w3.org/XML/1998/namespace"/>
    <ds:schemaRef ds:uri="http://schemas.openxmlformats.org/package/2006/metadata/core-properties"/>
    <ds:schemaRef ds:uri="http://purl.org/dc/elements/1.1/"/>
    <ds:schemaRef ds:uri="http://purl.org/dc/dcmitype/"/>
    <ds:schemaRef ds:uri="http://schemas.microsoft.com/office/2006/documentManagement/types"/>
    <ds:schemaRef ds:uri="137df582-df32-4086-95d4-9cc06b37204e"/>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DC859C13-013E-4FDD-A1CB-53CB3979AA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7df582-df32-4086-95d4-9cc06b37204e"/>
    <ds:schemaRef ds:uri="293d0b11-8b04-4cfc-96a3-727b054798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1219</TotalTime>
  <Words>2121</Words>
  <Application>Microsoft Office PowerPoint</Application>
  <PresentationFormat>On-screen Show (4:3)</PresentationFormat>
  <Paragraphs>255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MS PGothic</vt:lpstr>
      <vt:lpstr>Arial</vt:lpstr>
      <vt:lpstr>Calibri</vt:lpstr>
      <vt:lpstr>Comic Sans MS</vt:lpstr>
      <vt:lpstr>Times New Roman</vt:lpstr>
      <vt:lpstr>Office Theme</vt:lpstr>
      <vt:lpstr>PowerPoint Presentation</vt:lpstr>
      <vt:lpstr>Key Issues</vt:lpstr>
      <vt:lpstr>1) Weathering</vt:lpstr>
      <vt:lpstr>PowerPoint Presentation</vt:lpstr>
      <vt:lpstr>2) Beach Formation</vt:lpstr>
      <vt:lpstr>PowerPoint Presentation</vt:lpstr>
      <vt:lpstr>3) Cliff Collapse</vt:lpstr>
      <vt:lpstr>PowerPoint Presentation</vt:lpstr>
      <vt:lpstr>5) Spit/Bar</vt:lpstr>
      <vt:lpstr>PowerPoint Presentation</vt:lpstr>
      <vt:lpstr>7) Wave Cut Platforms</vt:lpstr>
      <vt:lpstr>PowerPoint Presentation</vt:lpstr>
      <vt:lpstr>8) Coastal Defences</vt:lpstr>
      <vt:lpstr>PowerPoint Presentation</vt:lpstr>
      <vt:lpstr>9) Waves</vt:lpstr>
      <vt:lpstr>PowerPoint Presentation</vt:lpstr>
      <vt:lpstr>PowerPoint Presentation</vt:lpstr>
      <vt:lpstr>Key Issues</vt:lpstr>
      <vt:lpstr>PowerPoint Presentation</vt:lpstr>
      <vt:lpstr>PowerPoint Presentation</vt:lpstr>
      <vt:lpstr>PowerPoint Presentation</vt:lpstr>
      <vt:lpstr>PowerPoint Presentation</vt:lpstr>
      <vt:lpstr>London and the Thames Estuary – Coastal Flooding</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Helen Burlton</dc:creator>
  <cp:lastModifiedBy>Jennifer Agacy Schokhman</cp:lastModifiedBy>
  <cp:revision>216</cp:revision>
  <dcterms:created xsi:type="dcterms:W3CDTF">2015-03-01T16:03:31Z</dcterms:created>
  <dcterms:modified xsi:type="dcterms:W3CDTF">2021-02-16T03:42:54Z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0x010100F78ECA7B5D52C14C9C7D03A2B8F7CBEE</vt:lpwstr>
  </property>
</Properties>
</file>